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75" r:id="rId6"/>
    <p:sldId id="259" r:id="rId7"/>
    <p:sldId id="260" r:id="rId8"/>
    <p:sldId id="261" r:id="rId9"/>
    <p:sldId id="274" r:id="rId10"/>
    <p:sldId id="278" r:id="rId11"/>
    <p:sldId id="262" r:id="rId12"/>
    <p:sldId id="280" r:id="rId13"/>
    <p:sldId id="282" r:id="rId14"/>
    <p:sldId id="283" r:id="rId15"/>
    <p:sldId id="264" r:id="rId16"/>
    <p:sldId id="263" r:id="rId17"/>
    <p:sldId id="265" r:id="rId18"/>
    <p:sldId id="266" r:id="rId19"/>
    <p:sldId id="268" r:id="rId20"/>
    <p:sldId id="269" r:id="rId21"/>
    <p:sldId id="273" r:id="rId22"/>
    <p:sldId id="279" r:id="rId23"/>
    <p:sldId id="276" r:id="rId24"/>
    <p:sldId id="277" r:id="rId25"/>
    <p:sldId id="270" r:id="rId26"/>
    <p:sldId id="271" r:id="rId27"/>
    <p:sldId id="272" r:id="rId28"/>
    <p:sldId id="267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115" d="100"/>
          <a:sy n="11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8/22/2013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8/22/2013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IC7100, IC9100</a:t>
            </a:r>
            <a:r>
              <a:rPr lang="en-US" baseline="0" dirty="0" smtClean="0"/>
              <a:t> homemade – </a:t>
            </a:r>
            <a:r>
              <a:rPr lang="en-US" baseline="0" dirty="0" err="1" smtClean="0"/>
              <a:t>provoz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KV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Jeden</a:t>
            </a:r>
            <a:r>
              <a:rPr lang="en-US" baseline="0" dirty="0" smtClean="0"/>
              <a:t> p</a:t>
            </a:r>
            <a:r>
              <a:rPr lang="cs-CZ" baseline="0" dirty="0" err="1" smtClean="0"/>
              <a:t>řevod</a:t>
            </a:r>
            <a:r>
              <a:rPr lang="cs-CZ" baseline="0" dirty="0" smtClean="0"/>
              <a:t> AD/DA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Různé</a:t>
            </a:r>
            <a:r>
              <a:rPr lang="cs-CZ" baseline="0" dirty="0" smtClean="0"/>
              <a:t> systémy reflektorů, možnost propojení mezi nimi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Přetížení modulu</a:t>
            </a:r>
            <a:r>
              <a:rPr lang="cs-CZ" baseline="0" dirty="0" smtClean="0"/>
              <a:t> B</a:t>
            </a:r>
            <a:endParaRPr lang="cs-CZ" dirty="0" smtClean="0"/>
          </a:p>
          <a:p>
            <a:r>
              <a:rPr lang="cs-CZ" dirty="0" smtClean="0"/>
              <a:t>Upozornit</a:t>
            </a:r>
            <a:r>
              <a:rPr lang="cs-CZ" baseline="0" dirty="0" smtClean="0"/>
              <a:t> </a:t>
            </a:r>
            <a:r>
              <a:rPr lang="cs-CZ" baseline="0" dirty="0" smtClean="0"/>
              <a:t>na možnost uživatelského přesunu převaděče do jiného modulu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Call</a:t>
            </a:r>
            <a:r>
              <a:rPr lang="cs-CZ" dirty="0" smtClean="0"/>
              <a:t> </a:t>
            </a:r>
            <a:r>
              <a:rPr lang="cs-CZ" dirty="0" err="1" smtClean="0"/>
              <a:t>connection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service</a:t>
            </a:r>
            <a:endParaRPr lang="cs-CZ" baseline="0" dirty="0" smtClean="0"/>
          </a:p>
          <a:p>
            <a:r>
              <a:rPr lang="cs-CZ" baseline="0" dirty="0" err="1" smtClean="0"/>
              <a:t>Call</a:t>
            </a:r>
            <a:r>
              <a:rPr lang="cs-CZ" baseline="0" dirty="0" smtClean="0"/>
              <a:t> sign </a:t>
            </a:r>
            <a:r>
              <a:rPr lang="cs-CZ" baseline="0" dirty="0" err="1" smtClean="0"/>
              <a:t>routing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Vysílání</a:t>
            </a:r>
            <a:r>
              <a:rPr lang="cs-CZ" baseline="0" dirty="0" smtClean="0"/>
              <a:t> značky = cca 30s</a:t>
            </a:r>
          </a:p>
          <a:p>
            <a:r>
              <a:rPr lang="cs-CZ" baseline="0" dirty="0" smtClean="0"/>
              <a:t>Vysílání pozice = cca 2s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8/22/2013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flector.net/" TargetMode="External"/><Relationship Id="rId2" Type="http://schemas.openxmlformats.org/officeDocument/2006/relationships/hyperlink" Target="http://www.dsta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D-STAR" TargetMode="External"/><Relationship Id="rId4" Type="http://schemas.openxmlformats.org/officeDocument/2006/relationships/hyperlink" Target="http://ircddb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OK1MX   Holice 2013 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základní seznámení </a:t>
            </a:r>
            <a:endParaRPr lang="cs-CZ" dirty="0"/>
          </a:p>
        </p:txBody>
      </p:sp>
      <p:sp>
        <p:nvSpPr>
          <p:cNvPr id="24578" name="AutoShape 2" descr="http://prevadece.smoce.net/design/dsta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dst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" y="2996952"/>
            <a:ext cx="9136010" cy="230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4202038"/>
            <a:ext cx="9144000" cy="144016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Zařízení, které přijme datový tok a rozešle ho na připojené zařízení</a:t>
            </a:r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Účel a možnosti – jak to funguje – reflektor </a:t>
            </a:r>
            <a:endParaRPr lang="cs-CZ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75856" y="5445224"/>
            <a:ext cx="332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Situace na konkrétním reflektoru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057"/>
            <a:ext cx="7380312" cy="684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2"/>
          <p:cNvSpPr txBox="1">
            <a:spLocks/>
          </p:cNvSpPr>
          <p:nvPr/>
        </p:nvSpPr>
        <p:spPr>
          <a:xfrm>
            <a:off x="0" y="0"/>
            <a:ext cx="2339752" cy="2060848"/>
          </a:xfrm>
          <a:prstGeom prst="rect">
            <a:avLst/>
          </a:prstGeom>
        </p:spPr>
        <p:txBody>
          <a:bodyPr anchor="b" anchorCtr="0">
            <a:normAutofit fontScale="85000" lnSpcReduction="2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Účel a možnosti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Reflektor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716016" y="105273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716016" y="177281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716016" y="249289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716016" y="285293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716016" y="3248980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716016" y="357301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716016" y="393305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716016" y="429309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4716016" y="465313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716016" y="501317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716016" y="537321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716016" y="573325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4716016" y="6093296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4716016" y="6497960"/>
            <a:ext cx="936104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Zakřivená spojovací čára 24"/>
          <p:cNvCxnSpPr>
            <a:stCxn id="10" idx="6"/>
            <a:endCxn id="11" idx="6"/>
          </p:cNvCxnSpPr>
          <p:nvPr/>
        </p:nvCxnSpPr>
        <p:spPr>
          <a:xfrm>
            <a:off x="5652120" y="1232756"/>
            <a:ext cx="12700" cy="72008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ovací čára 25"/>
          <p:cNvCxnSpPr>
            <a:stCxn id="11" idx="6"/>
            <a:endCxn id="12" idx="6"/>
          </p:cNvCxnSpPr>
          <p:nvPr/>
        </p:nvCxnSpPr>
        <p:spPr>
          <a:xfrm>
            <a:off x="5652120" y="1952836"/>
            <a:ext cx="12700" cy="72008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Zakřivená spojovací čára 28"/>
          <p:cNvCxnSpPr>
            <a:stCxn id="12" idx="6"/>
            <a:endCxn id="13" idx="6"/>
          </p:cNvCxnSpPr>
          <p:nvPr/>
        </p:nvCxnSpPr>
        <p:spPr>
          <a:xfrm>
            <a:off x="5652120" y="267291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Zakřivená spojovací čára 31"/>
          <p:cNvCxnSpPr>
            <a:stCxn id="13" idx="6"/>
            <a:endCxn id="14" idx="6"/>
          </p:cNvCxnSpPr>
          <p:nvPr/>
        </p:nvCxnSpPr>
        <p:spPr>
          <a:xfrm>
            <a:off x="5652120" y="3032956"/>
            <a:ext cx="12700" cy="396044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akřivená spojovací čára 34"/>
          <p:cNvCxnSpPr>
            <a:stCxn id="15" idx="6"/>
            <a:endCxn id="16" idx="6"/>
          </p:cNvCxnSpPr>
          <p:nvPr/>
        </p:nvCxnSpPr>
        <p:spPr>
          <a:xfrm>
            <a:off x="5652120" y="375303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Zakřivená spojovací čára 37"/>
          <p:cNvCxnSpPr>
            <a:stCxn id="14" idx="6"/>
            <a:endCxn id="15" idx="6"/>
          </p:cNvCxnSpPr>
          <p:nvPr/>
        </p:nvCxnSpPr>
        <p:spPr>
          <a:xfrm>
            <a:off x="5652120" y="3429000"/>
            <a:ext cx="12700" cy="324036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Zakřivená spojovací čára 40"/>
          <p:cNvCxnSpPr>
            <a:stCxn id="16" idx="6"/>
            <a:endCxn id="17" idx="6"/>
          </p:cNvCxnSpPr>
          <p:nvPr/>
        </p:nvCxnSpPr>
        <p:spPr>
          <a:xfrm>
            <a:off x="5652120" y="411307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Zakřivená spojovací čára 43"/>
          <p:cNvCxnSpPr>
            <a:stCxn id="17" idx="6"/>
            <a:endCxn id="18" idx="6"/>
          </p:cNvCxnSpPr>
          <p:nvPr/>
        </p:nvCxnSpPr>
        <p:spPr>
          <a:xfrm>
            <a:off x="5652120" y="447311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Zakřivená spojovací čára 46"/>
          <p:cNvCxnSpPr>
            <a:stCxn id="18" idx="6"/>
            <a:endCxn id="19" idx="6"/>
          </p:cNvCxnSpPr>
          <p:nvPr/>
        </p:nvCxnSpPr>
        <p:spPr>
          <a:xfrm>
            <a:off x="5652120" y="483315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Zakřivená spojovací čára 49"/>
          <p:cNvCxnSpPr>
            <a:stCxn id="20" idx="6"/>
            <a:endCxn id="21" idx="6"/>
          </p:cNvCxnSpPr>
          <p:nvPr/>
        </p:nvCxnSpPr>
        <p:spPr>
          <a:xfrm>
            <a:off x="5652120" y="555323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Zakřivená spojovací čára 52"/>
          <p:cNvCxnSpPr>
            <a:stCxn id="21" idx="6"/>
            <a:endCxn id="22" idx="6"/>
          </p:cNvCxnSpPr>
          <p:nvPr/>
        </p:nvCxnSpPr>
        <p:spPr>
          <a:xfrm>
            <a:off x="5652120" y="591327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Zakřivená spojovací čára 56"/>
          <p:cNvCxnSpPr>
            <a:stCxn id="19" idx="6"/>
            <a:endCxn id="20" idx="6"/>
          </p:cNvCxnSpPr>
          <p:nvPr/>
        </p:nvCxnSpPr>
        <p:spPr>
          <a:xfrm>
            <a:off x="5652120" y="5193196"/>
            <a:ext cx="12700" cy="360040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Zakřivená spojovací čára 60"/>
          <p:cNvCxnSpPr>
            <a:stCxn id="22" idx="6"/>
            <a:endCxn id="23" idx="6"/>
          </p:cNvCxnSpPr>
          <p:nvPr/>
        </p:nvCxnSpPr>
        <p:spPr>
          <a:xfrm>
            <a:off x="5652120" y="6273316"/>
            <a:ext cx="12700" cy="404664"/>
          </a:xfrm>
          <a:prstGeom prst="curved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a 63"/>
          <p:cNvSpPr/>
          <p:nvPr/>
        </p:nvSpPr>
        <p:spPr>
          <a:xfrm>
            <a:off x="4716016" y="1412776"/>
            <a:ext cx="936104" cy="360040"/>
          </a:xfrm>
          <a:prstGeom prst="ellipse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4716016" y="692696"/>
            <a:ext cx="936104" cy="360040"/>
          </a:xfrm>
          <a:prstGeom prst="ellipse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6" name="Zakřivená spojovací čára 65"/>
          <p:cNvCxnSpPr>
            <a:stCxn id="65" idx="6"/>
            <a:endCxn id="64" idx="6"/>
          </p:cNvCxnSpPr>
          <p:nvPr/>
        </p:nvCxnSpPr>
        <p:spPr>
          <a:xfrm>
            <a:off x="5652120" y="872716"/>
            <a:ext cx="12700" cy="720080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6732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0" y="0"/>
            <a:ext cx="2339752" cy="2060848"/>
          </a:xfrm>
          <a:prstGeom prst="rect">
            <a:avLst/>
          </a:prstGeom>
        </p:spPr>
        <p:txBody>
          <a:bodyPr anchor="b" anchorCtr="0">
            <a:normAutofit fontScale="92500" lnSpcReduction="1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Účel a možnosti  -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reflektor 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Účel a možnosti – jak to funguje – reflektor</a:t>
            </a:r>
            <a:br>
              <a:rPr lang="cs-CZ" dirty="0" smtClean="0"/>
            </a:br>
            <a:r>
              <a:rPr lang="cs-CZ" dirty="0" smtClean="0"/>
              <a:t>Live monitor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ázek 83" descr="cr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396536" cy="5907617"/>
          </a:xfrm>
          <a:prstGeom prst="rect">
            <a:avLst/>
          </a:prstGeom>
        </p:spPr>
      </p:pic>
      <p:sp>
        <p:nvSpPr>
          <p:cNvPr id="83" name="Elipsa 82"/>
          <p:cNvSpPr/>
          <p:nvPr/>
        </p:nvSpPr>
        <p:spPr>
          <a:xfrm>
            <a:off x="4355976" y="1916832"/>
            <a:ext cx="4392488" cy="4428492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251520" y="1412776"/>
            <a:ext cx="4176464" cy="4104456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Účel a možnosti – možná budoucnost </a:t>
            </a:r>
            <a:endParaRPr lang="cs-CZ" dirty="0"/>
          </a:p>
        </p:txBody>
      </p:sp>
      <p:pic>
        <p:nvPicPr>
          <p:cNvPr id="5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10192"/>
            <a:ext cx="248841" cy="418808"/>
          </a:xfrm>
          <a:prstGeom prst="rect">
            <a:avLst/>
          </a:prstGeom>
          <a:noFill/>
        </p:spPr>
      </p:pic>
      <p:pic>
        <p:nvPicPr>
          <p:cNvPr id="6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248841" cy="418808"/>
          </a:xfrm>
          <a:prstGeom prst="rect">
            <a:avLst/>
          </a:prstGeom>
          <a:noFill/>
        </p:spPr>
      </p:pic>
      <p:pic>
        <p:nvPicPr>
          <p:cNvPr id="7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48841" cy="418808"/>
          </a:xfrm>
          <a:prstGeom prst="rect">
            <a:avLst/>
          </a:prstGeom>
          <a:noFill/>
        </p:spPr>
      </p:pic>
      <p:pic>
        <p:nvPicPr>
          <p:cNvPr id="8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48841" cy="418808"/>
          </a:xfrm>
          <a:prstGeom prst="rect">
            <a:avLst/>
          </a:prstGeom>
          <a:noFill/>
        </p:spPr>
      </p:pic>
      <p:pic>
        <p:nvPicPr>
          <p:cNvPr id="9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6"/>
            <a:ext cx="248841" cy="418808"/>
          </a:xfrm>
          <a:prstGeom prst="rect">
            <a:avLst/>
          </a:prstGeom>
          <a:noFill/>
        </p:spPr>
      </p:pic>
      <p:pic>
        <p:nvPicPr>
          <p:cNvPr id="10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157192"/>
            <a:ext cx="248841" cy="418808"/>
          </a:xfrm>
          <a:prstGeom prst="rect">
            <a:avLst/>
          </a:prstGeom>
          <a:noFill/>
        </p:spPr>
      </p:pic>
      <p:pic>
        <p:nvPicPr>
          <p:cNvPr id="11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25144"/>
            <a:ext cx="248841" cy="418808"/>
          </a:xfrm>
          <a:prstGeom prst="rect">
            <a:avLst/>
          </a:prstGeom>
          <a:noFill/>
        </p:spPr>
      </p:pic>
      <p:pic>
        <p:nvPicPr>
          <p:cNvPr id="12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248841" cy="418808"/>
          </a:xfrm>
          <a:prstGeom prst="rect">
            <a:avLst/>
          </a:prstGeom>
          <a:noFill/>
        </p:spPr>
      </p:pic>
      <p:pic>
        <p:nvPicPr>
          <p:cNvPr id="13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248841" cy="418808"/>
          </a:xfrm>
          <a:prstGeom prst="rect">
            <a:avLst/>
          </a:prstGeom>
          <a:noFill/>
        </p:spPr>
      </p:pic>
      <p:pic>
        <p:nvPicPr>
          <p:cNvPr id="14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132856"/>
            <a:ext cx="493553" cy="523161"/>
          </a:xfrm>
          <a:prstGeom prst="rect">
            <a:avLst/>
          </a:prstGeom>
          <a:noFill/>
        </p:spPr>
      </p:pic>
      <p:pic>
        <p:nvPicPr>
          <p:cNvPr id="15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293096"/>
            <a:ext cx="493553" cy="523161"/>
          </a:xfrm>
          <a:prstGeom prst="rect">
            <a:avLst/>
          </a:prstGeom>
          <a:noFill/>
        </p:spPr>
      </p:pic>
      <p:grpSp>
        <p:nvGrpSpPr>
          <p:cNvPr id="17" name="Skupina 16"/>
          <p:cNvGrpSpPr/>
          <p:nvPr/>
        </p:nvGrpSpPr>
        <p:grpSpPr>
          <a:xfrm>
            <a:off x="5148064" y="3861048"/>
            <a:ext cx="1071736" cy="440432"/>
            <a:chOff x="4283968" y="1844824"/>
            <a:chExt cx="1071736" cy="440432"/>
          </a:xfrm>
        </p:grpSpPr>
        <p:cxnSp>
          <p:nvCxnSpPr>
            <p:cNvPr id="18" name="Přímá spojovací šipka 17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Přímá spojovací šipka 18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Přímá spojovací šipka 19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Přímá spojovací šipka 21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Přímá spojovací šipka 22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2699792" y="1700808"/>
            <a:ext cx="1071736" cy="440432"/>
            <a:chOff x="4283968" y="1844824"/>
            <a:chExt cx="1071736" cy="440432"/>
          </a:xfrm>
        </p:grpSpPr>
        <p:cxnSp>
          <p:nvCxnSpPr>
            <p:cNvPr id="25" name="Přímá spojovací šipka 24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Přímá spojovací šipka 26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Přímá spojovací šipka 27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7020272" y="4725144"/>
            <a:ext cx="1071736" cy="440432"/>
            <a:chOff x="4283968" y="1844824"/>
            <a:chExt cx="1071736" cy="440432"/>
          </a:xfrm>
        </p:grpSpPr>
        <p:cxnSp>
          <p:nvCxnSpPr>
            <p:cNvPr id="32" name="Přímá spojovací šipka 31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Přímá spojovací šipka 32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Přímá spojovací šipka 34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5868144" y="3208784"/>
            <a:ext cx="1071736" cy="440432"/>
            <a:chOff x="4283968" y="1844824"/>
            <a:chExt cx="1071736" cy="440432"/>
          </a:xfrm>
        </p:grpSpPr>
        <p:cxnSp>
          <p:nvCxnSpPr>
            <p:cNvPr id="39" name="Přímá spojovací šipka 38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Přímá spojovací šipka 39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Přímá spojovací šipka 40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Přímá spojovací šipka 41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Přímá spojovací šipka 42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Skupina 44"/>
          <p:cNvGrpSpPr/>
          <p:nvPr/>
        </p:nvGrpSpPr>
        <p:grpSpPr>
          <a:xfrm>
            <a:off x="3203848" y="3208784"/>
            <a:ext cx="1071736" cy="440432"/>
            <a:chOff x="4283968" y="1844824"/>
            <a:chExt cx="1071736" cy="440432"/>
          </a:xfrm>
        </p:grpSpPr>
        <p:cxnSp>
          <p:nvCxnSpPr>
            <p:cNvPr id="46" name="Přímá spojovací šipka 45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Přímá spojovací šipka 46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Přímá spojovací šipka 48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Přímá spojovací šipka 49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Přímá spojovací šipka 50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Skupina 51"/>
          <p:cNvGrpSpPr/>
          <p:nvPr/>
        </p:nvGrpSpPr>
        <p:grpSpPr>
          <a:xfrm>
            <a:off x="5652120" y="4725144"/>
            <a:ext cx="1071736" cy="440432"/>
            <a:chOff x="4283968" y="1844824"/>
            <a:chExt cx="1071736" cy="440432"/>
          </a:xfrm>
        </p:grpSpPr>
        <p:cxnSp>
          <p:nvCxnSpPr>
            <p:cNvPr id="53" name="Přímá spojovací šipka 52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Přímá spojovací šipka 54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Přímá spojovací šipka 56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Přímá spojovací šipka 57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Skupina 58"/>
          <p:cNvGrpSpPr/>
          <p:nvPr/>
        </p:nvGrpSpPr>
        <p:grpSpPr>
          <a:xfrm>
            <a:off x="1835696" y="4293096"/>
            <a:ext cx="1071736" cy="440432"/>
            <a:chOff x="4283968" y="1844824"/>
            <a:chExt cx="1071736" cy="440432"/>
          </a:xfrm>
        </p:grpSpPr>
        <p:cxnSp>
          <p:nvCxnSpPr>
            <p:cNvPr id="60" name="Přímá spojovací šipka 59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Přímá spojovací šipka 60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Přímá spojovací šipka 61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Přímá spojovací šipka 62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Přímá spojovací šipka 63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Přímá spojovací šipka 64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Skupina 65"/>
          <p:cNvGrpSpPr/>
          <p:nvPr/>
        </p:nvGrpSpPr>
        <p:grpSpPr>
          <a:xfrm>
            <a:off x="827584" y="3789040"/>
            <a:ext cx="1071736" cy="440432"/>
            <a:chOff x="4283968" y="1844824"/>
            <a:chExt cx="1071736" cy="440432"/>
          </a:xfrm>
        </p:grpSpPr>
        <p:cxnSp>
          <p:nvCxnSpPr>
            <p:cNvPr id="67" name="Přímá spojovací šipka 66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Přímá spojovací šipka 67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Přímá spojovací šipka 68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Přímá spojovací šipka 69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Přímá spojovací šipka 70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Přímá spojovací šipka 71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3" name="Skupina 72"/>
          <p:cNvGrpSpPr/>
          <p:nvPr/>
        </p:nvGrpSpPr>
        <p:grpSpPr>
          <a:xfrm>
            <a:off x="1403648" y="2492896"/>
            <a:ext cx="1071736" cy="440432"/>
            <a:chOff x="4283968" y="1844824"/>
            <a:chExt cx="1071736" cy="440432"/>
          </a:xfrm>
        </p:grpSpPr>
        <p:cxnSp>
          <p:nvCxnSpPr>
            <p:cNvPr id="74" name="Přímá spojovací šipka 73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Přímá spojovací šipka 74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Přímá spojovací šipka 75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Přímá spojovací šipka 76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Přímá spojovací šipka 77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Přímá spojovací šipka 78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1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97152"/>
            <a:ext cx="437776" cy="617637"/>
          </a:xfrm>
          <a:prstGeom prst="rect">
            <a:avLst/>
          </a:prstGeom>
          <a:noFill/>
        </p:spPr>
      </p:pic>
      <p:graphicFrame>
        <p:nvGraphicFramePr>
          <p:cNvPr id="85" name="Tabulka 84"/>
          <p:cNvGraphicFramePr>
            <a:graphicFrameLocks noGrp="1"/>
          </p:cNvGraphicFramePr>
          <p:nvPr/>
        </p:nvGraphicFramePr>
        <p:xfrm>
          <a:off x="251520" y="6216888"/>
          <a:ext cx="5328592" cy="641112"/>
        </p:xfrm>
        <a:graphic>
          <a:graphicData uri="http://schemas.openxmlformats.org/drawingml/2006/table">
            <a:tbl>
              <a:tblPr/>
              <a:tblGrid>
                <a:gridCol w="2126762"/>
                <a:gridCol w="125746"/>
                <a:gridCol w="125746"/>
                <a:gridCol w="125746"/>
                <a:gridCol w="747241"/>
                <a:gridCol w="747241"/>
                <a:gridCol w="1330110"/>
              </a:tblGrid>
              <a:tr h="320556"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0000"/>
                          </a:solidFill>
                          <a:latin typeface="Arial"/>
                        </a:rPr>
                        <a:t>Bohemia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>
                          <a:solidFill>
                            <a:srgbClr val="000000"/>
                          </a:solidFill>
                          <a:latin typeface="Arial"/>
                        </a:rPr>
                        <a:t>D1903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>
                          <a:solidFill>
                            <a:srgbClr val="000000"/>
                          </a:solidFill>
                          <a:latin typeface="Arial"/>
                        </a:rPr>
                        <a:t>DCS019CL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56">
                <a:tc>
                  <a:txBody>
                    <a:bodyPr/>
                    <a:lstStyle/>
                    <a:p>
                      <a:r>
                        <a:rPr lang="cs-CZ" sz="1600" b="0" i="0" dirty="0" err="1">
                          <a:solidFill>
                            <a:srgbClr val="000000"/>
                          </a:solidFill>
                          <a:latin typeface="Arial"/>
                        </a:rPr>
                        <a:t>Moravia</a:t>
                      </a:r>
                      <a:endParaRPr lang="cs-CZ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i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0000"/>
                          </a:solidFill>
                          <a:latin typeface="Arial"/>
                        </a:rPr>
                        <a:t>D1904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i="0" dirty="0">
                          <a:solidFill>
                            <a:srgbClr val="000000"/>
                          </a:solidFill>
                          <a:latin typeface="Arial"/>
                        </a:rPr>
                        <a:t>DCS019DL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7" name="Přímá spojovací šipka 86"/>
          <p:cNvCxnSpPr/>
          <p:nvPr/>
        </p:nvCxnSpPr>
        <p:spPr>
          <a:xfrm flipH="1" flipV="1">
            <a:off x="2555776" y="5301208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/>
          <p:nvPr/>
        </p:nvCxnSpPr>
        <p:spPr>
          <a:xfrm flipV="1">
            <a:off x="3059832" y="4725144"/>
            <a:ext cx="2088232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Účel a možnosti  –  CCS, CSR</a:t>
            </a:r>
            <a:endParaRPr lang="cs-CZ" dirty="0"/>
          </a:p>
        </p:txBody>
      </p:sp>
      <p:pic>
        <p:nvPicPr>
          <p:cNvPr id="5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10192"/>
            <a:ext cx="248841" cy="418808"/>
          </a:xfrm>
          <a:prstGeom prst="rect">
            <a:avLst/>
          </a:prstGeom>
          <a:noFill/>
        </p:spPr>
      </p:pic>
      <p:pic>
        <p:nvPicPr>
          <p:cNvPr id="6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248841" cy="418808"/>
          </a:xfrm>
          <a:prstGeom prst="rect">
            <a:avLst/>
          </a:prstGeom>
          <a:noFill/>
        </p:spPr>
      </p:pic>
      <p:pic>
        <p:nvPicPr>
          <p:cNvPr id="7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9596"/>
            <a:ext cx="248841" cy="418808"/>
          </a:xfrm>
          <a:prstGeom prst="rect">
            <a:avLst/>
          </a:prstGeom>
          <a:noFill/>
        </p:spPr>
      </p:pic>
      <p:pic>
        <p:nvPicPr>
          <p:cNvPr id="8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48841" cy="418808"/>
          </a:xfrm>
          <a:prstGeom prst="rect">
            <a:avLst/>
          </a:prstGeom>
          <a:noFill/>
        </p:spPr>
      </p:pic>
      <p:pic>
        <p:nvPicPr>
          <p:cNvPr id="9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165304"/>
            <a:ext cx="248841" cy="418808"/>
          </a:xfrm>
          <a:prstGeom prst="rect">
            <a:avLst/>
          </a:prstGeom>
          <a:noFill/>
        </p:spPr>
      </p:pic>
      <p:pic>
        <p:nvPicPr>
          <p:cNvPr id="10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48841" cy="418808"/>
          </a:xfrm>
          <a:prstGeom prst="rect">
            <a:avLst/>
          </a:prstGeom>
          <a:noFill/>
        </p:spPr>
      </p:pic>
      <p:pic>
        <p:nvPicPr>
          <p:cNvPr id="11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25144"/>
            <a:ext cx="248841" cy="418808"/>
          </a:xfrm>
          <a:prstGeom prst="rect">
            <a:avLst/>
          </a:prstGeom>
          <a:noFill/>
        </p:spPr>
      </p:pic>
      <p:pic>
        <p:nvPicPr>
          <p:cNvPr id="12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132856"/>
            <a:ext cx="248841" cy="418808"/>
          </a:xfrm>
          <a:prstGeom prst="rect">
            <a:avLst/>
          </a:prstGeom>
          <a:noFill/>
        </p:spPr>
      </p:pic>
      <p:pic>
        <p:nvPicPr>
          <p:cNvPr id="13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248841" cy="418808"/>
          </a:xfrm>
          <a:prstGeom prst="rect">
            <a:avLst/>
          </a:prstGeom>
          <a:noFill/>
        </p:spPr>
      </p:pic>
      <p:pic>
        <p:nvPicPr>
          <p:cNvPr id="14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493553" cy="523161"/>
          </a:xfrm>
          <a:prstGeom prst="rect">
            <a:avLst/>
          </a:prstGeom>
          <a:noFill/>
        </p:spPr>
      </p:pic>
      <p:pic>
        <p:nvPicPr>
          <p:cNvPr id="15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157192"/>
            <a:ext cx="493553" cy="523161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>
          <a:xfrm>
            <a:off x="971600" y="270892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8" name="Skupina 37"/>
          <p:cNvGrpSpPr/>
          <p:nvPr/>
        </p:nvGrpSpPr>
        <p:grpSpPr>
          <a:xfrm>
            <a:off x="8072264" y="5733256"/>
            <a:ext cx="1071736" cy="440432"/>
            <a:chOff x="4283968" y="1844824"/>
            <a:chExt cx="1071736" cy="440432"/>
          </a:xfrm>
        </p:grpSpPr>
        <p:cxnSp>
          <p:nvCxnSpPr>
            <p:cNvPr id="39" name="Přímá spojovací šipka 38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Přímá spojovací šipka 39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Přímá spojovací šipka 40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Přímá spojovací šipka 41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Přímá spojovací šipka 42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3" name="Skupina 72"/>
          <p:cNvGrpSpPr/>
          <p:nvPr/>
        </p:nvGrpSpPr>
        <p:grpSpPr>
          <a:xfrm>
            <a:off x="1403648" y="2492896"/>
            <a:ext cx="1071736" cy="440432"/>
            <a:chOff x="4283968" y="1844824"/>
            <a:chExt cx="1071736" cy="440432"/>
          </a:xfrm>
        </p:grpSpPr>
        <p:cxnSp>
          <p:nvCxnSpPr>
            <p:cNvPr id="74" name="Přímá spojovací šipka 73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Přímá spojovací šipka 74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Přímá spojovací šipka 75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Přímá spojovací šipka 76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Přímá spojovací šipka 77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Přímá spojovací šipka 78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TextovéPole 79"/>
          <p:cNvSpPr txBox="1"/>
          <p:nvPr/>
        </p:nvSpPr>
        <p:spPr>
          <a:xfrm>
            <a:off x="0" y="1700808"/>
            <a:ext cx="22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Chci mluvit s OK1XXX</a:t>
            </a:r>
            <a:endParaRPr lang="cs-CZ" dirty="0"/>
          </a:p>
        </p:txBody>
      </p:sp>
      <p:pic>
        <p:nvPicPr>
          <p:cNvPr id="81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437776" cy="617637"/>
          </a:xfrm>
          <a:prstGeom prst="rect">
            <a:avLst/>
          </a:prstGeom>
          <a:noFill/>
        </p:spPr>
      </p:pic>
      <p:sp>
        <p:nvSpPr>
          <p:cNvPr id="85" name="TextovéPole 84"/>
          <p:cNvSpPr txBox="1"/>
          <p:nvPr/>
        </p:nvSpPr>
        <p:spPr>
          <a:xfrm>
            <a:off x="8172400" y="47971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ok1xxx</a:t>
            </a:r>
            <a:endParaRPr lang="cs-CZ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7452320" y="64886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DB0AAA</a:t>
            </a:r>
            <a:endParaRPr lang="cs-CZ" dirty="0"/>
          </a:p>
        </p:txBody>
      </p:sp>
      <p:pic>
        <p:nvPicPr>
          <p:cNvPr id="92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517232"/>
            <a:ext cx="437776" cy="617637"/>
          </a:xfrm>
          <a:prstGeom prst="rect">
            <a:avLst/>
          </a:prstGeom>
          <a:noFill/>
        </p:spPr>
      </p:pic>
      <p:cxnSp>
        <p:nvCxnSpPr>
          <p:cNvPr id="93" name="Přímá spojovací šipka 92"/>
          <p:cNvCxnSpPr/>
          <p:nvPr/>
        </p:nvCxnSpPr>
        <p:spPr>
          <a:xfrm>
            <a:off x="2195736" y="3717032"/>
            <a:ext cx="295232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 rot="2026065">
            <a:off x="2417918" y="4374798"/>
            <a:ext cx="14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Chci OK1XXX</a:t>
            </a:r>
            <a:endParaRPr lang="cs-CZ" dirty="0"/>
          </a:p>
        </p:txBody>
      </p:sp>
      <p:cxnSp>
        <p:nvCxnSpPr>
          <p:cNvPr id="95" name="Přímá spojovací šipka 94"/>
          <p:cNvCxnSpPr/>
          <p:nvPr/>
        </p:nvCxnSpPr>
        <p:spPr>
          <a:xfrm flipH="1" flipV="1">
            <a:off x="2245076" y="3575898"/>
            <a:ext cx="2974996" cy="1941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 rot="2045466">
            <a:off x="2833586" y="397091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OK1XXX byl slyšen </a:t>
            </a:r>
          </a:p>
          <a:p>
            <a:r>
              <a:rPr lang="cs-CZ" dirty="0" smtClean="0"/>
              <a:t>naposledy na DB0AAA</a:t>
            </a:r>
            <a:endParaRPr lang="cs-CZ" dirty="0"/>
          </a:p>
        </p:txBody>
      </p:sp>
      <p:sp>
        <p:nvSpPr>
          <p:cNvPr id="97" name="TextovéPole 96"/>
          <p:cNvSpPr txBox="1"/>
          <p:nvPr/>
        </p:nvSpPr>
        <p:spPr>
          <a:xfrm>
            <a:off x="2195736" y="56612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reflektor</a:t>
            </a:r>
            <a:endParaRPr lang="cs-CZ" dirty="0"/>
          </a:p>
        </p:txBody>
      </p:sp>
      <p:sp>
        <p:nvSpPr>
          <p:cNvPr id="98" name="TextovéPole 97"/>
          <p:cNvSpPr txBox="1"/>
          <p:nvPr/>
        </p:nvSpPr>
        <p:spPr>
          <a:xfrm>
            <a:off x="5796136" y="5517232"/>
            <a:ext cx="1362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CCS (</a:t>
            </a:r>
            <a:r>
              <a:rPr lang="cs-CZ" dirty="0" err="1" smtClean="0"/>
              <a:t>ircddb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server</a:t>
            </a:r>
            <a:endParaRPr lang="cs-CZ" dirty="0"/>
          </a:p>
        </p:txBody>
      </p:sp>
      <p:cxnSp>
        <p:nvCxnSpPr>
          <p:cNvPr id="45" name="Přímá spojovací šipka 44"/>
          <p:cNvCxnSpPr/>
          <p:nvPr/>
        </p:nvCxnSpPr>
        <p:spPr>
          <a:xfrm flipH="1" flipV="1">
            <a:off x="2123728" y="3140968"/>
            <a:ext cx="6048672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>
            <a:off x="2123728" y="3284984"/>
            <a:ext cx="5976664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 možnosti – přenos dat</a:t>
            </a:r>
            <a:endParaRPr lang="cs-CZ" dirty="0"/>
          </a:p>
        </p:txBody>
      </p:sp>
      <p:pic>
        <p:nvPicPr>
          <p:cNvPr id="4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579" y="2348880"/>
            <a:ext cx="248841" cy="418808"/>
          </a:xfrm>
          <a:prstGeom prst="rect">
            <a:avLst/>
          </a:prstGeom>
          <a:noFill/>
        </p:spPr>
      </p:pic>
      <p:pic>
        <p:nvPicPr>
          <p:cNvPr id="5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493553" cy="523161"/>
          </a:xfrm>
          <a:prstGeom prst="rect">
            <a:avLst/>
          </a:prstGeom>
          <a:noFill/>
        </p:spPr>
      </p:pic>
      <p:pic>
        <p:nvPicPr>
          <p:cNvPr id="6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05264"/>
            <a:ext cx="493553" cy="523161"/>
          </a:xfrm>
          <a:prstGeom prst="rect">
            <a:avLst/>
          </a:prstGeom>
          <a:noFill/>
        </p:spPr>
      </p:pic>
      <p:grpSp>
        <p:nvGrpSpPr>
          <p:cNvPr id="7" name="Skupina 6"/>
          <p:cNvGrpSpPr/>
          <p:nvPr/>
        </p:nvGrpSpPr>
        <p:grpSpPr>
          <a:xfrm>
            <a:off x="6948264" y="4437112"/>
            <a:ext cx="1071736" cy="440432"/>
            <a:chOff x="4283968" y="1844824"/>
            <a:chExt cx="1071736" cy="440432"/>
          </a:xfrm>
        </p:grpSpPr>
        <p:cxnSp>
          <p:nvCxnSpPr>
            <p:cNvPr id="8" name="Přímá spojovací šipka 7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4036132" y="1844824"/>
            <a:ext cx="1071736" cy="440432"/>
            <a:chOff x="4283968" y="1844824"/>
            <a:chExt cx="1071736" cy="440432"/>
          </a:xfrm>
        </p:grpSpPr>
        <p:cxnSp>
          <p:nvCxnSpPr>
            <p:cNvPr id="15" name="Přímá spojovací šipka 14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Přímá spojovací šipka 18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Přímá spojovací šipka 19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3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869160"/>
            <a:ext cx="248841" cy="418808"/>
          </a:xfrm>
          <a:prstGeom prst="rect">
            <a:avLst/>
          </a:prstGeom>
          <a:noFill/>
        </p:spPr>
      </p:pic>
      <p:cxnSp>
        <p:nvCxnSpPr>
          <p:cNvPr id="24" name="Přímá spojovací šipka 23"/>
          <p:cNvCxnSpPr/>
          <p:nvPr/>
        </p:nvCxnSpPr>
        <p:spPr>
          <a:xfrm>
            <a:off x="2267744" y="249289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39552" y="1916832"/>
            <a:ext cx="93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PTT ON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490982" y="191683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2267744" y="2636912"/>
            <a:ext cx="1584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483768" y="263691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en-US" dirty="0" smtClean="0"/>
              <a:t>data</a:t>
            </a:r>
            <a:endParaRPr lang="cs-CZ" dirty="0"/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4996834" y="249289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5220072" y="191683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36" name="Přímá spojovací šipka 35"/>
          <p:cNvCxnSpPr/>
          <p:nvPr/>
        </p:nvCxnSpPr>
        <p:spPr>
          <a:xfrm>
            <a:off x="4996834" y="2636912"/>
            <a:ext cx="1584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212858" y="263691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en-US" dirty="0" smtClean="0"/>
              <a:t>data</a:t>
            </a:r>
            <a:endParaRPr lang="cs-CZ" dirty="0"/>
          </a:p>
        </p:txBody>
      </p:sp>
      <p:pic>
        <p:nvPicPr>
          <p:cNvPr id="40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988840"/>
            <a:ext cx="437776" cy="617637"/>
          </a:xfrm>
          <a:prstGeom prst="rect">
            <a:avLst/>
          </a:prstGeom>
          <a:noFill/>
        </p:spPr>
      </p:pic>
      <p:sp>
        <p:nvSpPr>
          <p:cNvPr id="41" name="TextovéPole 40"/>
          <p:cNvSpPr txBox="1"/>
          <p:nvPr/>
        </p:nvSpPr>
        <p:spPr>
          <a:xfrm>
            <a:off x="6876256" y="22768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reflektor</a:t>
            </a:r>
            <a:endParaRPr lang="cs-CZ" dirty="0"/>
          </a:p>
        </p:txBody>
      </p:sp>
      <p:cxnSp>
        <p:nvCxnSpPr>
          <p:cNvPr id="42" name="Přímá spojovací šipka 41"/>
          <p:cNvCxnSpPr/>
          <p:nvPr/>
        </p:nvCxnSpPr>
        <p:spPr>
          <a:xfrm flipH="1">
            <a:off x="7668344" y="2708920"/>
            <a:ext cx="43204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flipH="1">
            <a:off x="7452320" y="2708920"/>
            <a:ext cx="432048" cy="15841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6516216" y="3284984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en-US" dirty="0" smtClean="0"/>
              <a:t>data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740352" y="342900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54" name="Přímá spojovací šipka 53"/>
          <p:cNvCxnSpPr/>
          <p:nvPr/>
        </p:nvCxnSpPr>
        <p:spPr>
          <a:xfrm flipV="1">
            <a:off x="1187624" y="2636912"/>
            <a:ext cx="432048" cy="7920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/>
          <p:nvPr/>
        </p:nvCxnSpPr>
        <p:spPr>
          <a:xfrm flipH="1">
            <a:off x="5940152" y="6165304"/>
            <a:ext cx="86409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531" name="Picture 3" descr="C:\Users\rse\AppData\Local\Microsoft\Windows\Temporary Internet Files\Content.IE5\3CGHRD8X\MC9003615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26364"/>
            <a:ext cx="1043608" cy="805272"/>
          </a:xfrm>
          <a:prstGeom prst="rect">
            <a:avLst/>
          </a:prstGeom>
          <a:noFill/>
        </p:spPr>
      </p:pic>
      <p:pic>
        <p:nvPicPr>
          <p:cNvPr id="61" name="Picture 3" descr="C:\Users\rse\AppData\Local\Microsoft\Windows\Temporary Internet Files\Content.IE5\3CGHRD8X\MC9003615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589240"/>
            <a:ext cx="1043608" cy="805272"/>
          </a:xfrm>
          <a:prstGeom prst="rect">
            <a:avLst/>
          </a:prstGeom>
          <a:noFill/>
        </p:spPr>
      </p:pic>
      <p:sp>
        <p:nvSpPr>
          <p:cNvPr id="44" name="TextovéPole 43"/>
          <p:cNvSpPr txBox="1"/>
          <p:nvPr/>
        </p:nvSpPr>
        <p:spPr>
          <a:xfrm>
            <a:off x="1331640" y="2924944"/>
            <a:ext cx="1075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RS232</a:t>
            </a:r>
          </a:p>
          <a:p>
            <a:r>
              <a:rPr lang="en-US" dirty="0" smtClean="0"/>
              <a:t>10010101</a:t>
            </a:r>
          </a:p>
          <a:p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868144" y="5517232"/>
            <a:ext cx="1075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RS232</a:t>
            </a:r>
          </a:p>
          <a:p>
            <a:r>
              <a:rPr lang="en-US" dirty="0" smtClean="0"/>
              <a:t>10010101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Účel a možnosti – přenos dat - APRS</a:t>
            </a:r>
            <a:endParaRPr lang="cs-CZ" dirty="0"/>
          </a:p>
        </p:txBody>
      </p:sp>
      <p:pic>
        <p:nvPicPr>
          <p:cNvPr id="5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579" y="2348880"/>
            <a:ext cx="248841" cy="418808"/>
          </a:xfrm>
          <a:prstGeom prst="rect">
            <a:avLst/>
          </a:prstGeom>
          <a:noFill/>
        </p:spPr>
      </p:pic>
      <p:pic>
        <p:nvPicPr>
          <p:cNvPr id="6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493553" cy="523161"/>
          </a:xfrm>
          <a:prstGeom prst="rect">
            <a:avLst/>
          </a:prstGeom>
          <a:noFill/>
        </p:spPr>
      </p:pic>
      <p:pic>
        <p:nvPicPr>
          <p:cNvPr id="7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05264"/>
            <a:ext cx="493553" cy="523161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6948264" y="4437112"/>
            <a:ext cx="1071736" cy="440432"/>
            <a:chOff x="4283968" y="1844824"/>
            <a:chExt cx="1071736" cy="440432"/>
          </a:xfrm>
        </p:grpSpPr>
        <p:cxnSp>
          <p:nvCxnSpPr>
            <p:cNvPr id="9" name="Přímá spojovací šipka 8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4036132" y="1844824"/>
            <a:ext cx="1071736" cy="440432"/>
            <a:chOff x="4283968" y="1844824"/>
            <a:chExt cx="1071736" cy="440432"/>
          </a:xfrm>
        </p:grpSpPr>
        <p:cxnSp>
          <p:nvCxnSpPr>
            <p:cNvPr id="16" name="Přímá spojovací šipka 15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Přímá spojovací šipka 18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Přímá spojovací šipka 19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869160"/>
            <a:ext cx="248841" cy="418808"/>
          </a:xfrm>
          <a:prstGeom prst="rect">
            <a:avLst/>
          </a:prstGeom>
          <a:noFill/>
        </p:spPr>
      </p:pic>
      <p:cxnSp>
        <p:nvCxnSpPr>
          <p:cNvPr id="23" name="Přímá spojovací šipka 22"/>
          <p:cNvCxnSpPr/>
          <p:nvPr/>
        </p:nvCxnSpPr>
        <p:spPr>
          <a:xfrm>
            <a:off x="2267744" y="249289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23528" y="2132856"/>
            <a:ext cx="93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PTT ON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490982" y="191683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2267744" y="2636912"/>
            <a:ext cx="1584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2483769" y="263691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cs-CZ" dirty="0" smtClean="0"/>
              <a:t>APRS 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4996834" y="249289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220072" y="1916832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30" name="Přímá spojovací šipka 29"/>
          <p:cNvCxnSpPr/>
          <p:nvPr/>
        </p:nvCxnSpPr>
        <p:spPr>
          <a:xfrm>
            <a:off x="4996834" y="2636912"/>
            <a:ext cx="1584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212858" y="263691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cs-CZ" dirty="0" smtClean="0"/>
              <a:t>APRS</a:t>
            </a:r>
            <a:endParaRPr lang="cs-CZ" dirty="0"/>
          </a:p>
        </p:txBody>
      </p:sp>
      <p:pic>
        <p:nvPicPr>
          <p:cNvPr id="32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988840"/>
            <a:ext cx="437776" cy="617637"/>
          </a:xfrm>
          <a:prstGeom prst="rect">
            <a:avLst/>
          </a:prstGeom>
          <a:noFill/>
        </p:spPr>
      </p:pic>
      <p:sp>
        <p:nvSpPr>
          <p:cNvPr id="33" name="TextovéPole 32"/>
          <p:cNvSpPr txBox="1"/>
          <p:nvPr/>
        </p:nvSpPr>
        <p:spPr>
          <a:xfrm>
            <a:off x="6876256" y="22768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reflektor</a:t>
            </a:r>
            <a:endParaRPr lang="cs-CZ" dirty="0"/>
          </a:p>
        </p:txBody>
      </p:sp>
      <p:cxnSp>
        <p:nvCxnSpPr>
          <p:cNvPr id="34" name="Přímá spojovací šipka 33"/>
          <p:cNvCxnSpPr/>
          <p:nvPr/>
        </p:nvCxnSpPr>
        <p:spPr>
          <a:xfrm flipH="1">
            <a:off x="7668344" y="2708920"/>
            <a:ext cx="43204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H="1">
            <a:off x="7452320" y="2708920"/>
            <a:ext cx="432048" cy="15841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516216" y="3284984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10010101</a:t>
            </a:r>
          </a:p>
          <a:p>
            <a:pPr algn="ctr"/>
            <a:r>
              <a:rPr lang="cs-CZ" dirty="0" smtClean="0"/>
              <a:t>APRS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740352" y="342900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hlas</a:t>
            </a:r>
            <a:endParaRPr lang="en-US" dirty="0" smtClean="0"/>
          </a:p>
          <a:p>
            <a:pPr algn="ctr"/>
            <a:r>
              <a:rPr lang="en-US" dirty="0" smtClean="0"/>
              <a:t>01011101</a:t>
            </a:r>
          </a:p>
        </p:txBody>
      </p:sp>
      <p:cxnSp>
        <p:nvCxnSpPr>
          <p:cNvPr id="39" name="Přímá spojovací šipka 38"/>
          <p:cNvCxnSpPr/>
          <p:nvPr/>
        </p:nvCxnSpPr>
        <p:spPr>
          <a:xfrm flipH="1">
            <a:off x="5940152" y="6165304"/>
            <a:ext cx="86409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2" name="Picture 3" descr="C:\Users\rse\AppData\Local\Microsoft\Windows\Temporary Internet Files\Content.IE5\3CGHRD8X\MC9003615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589240"/>
            <a:ext cx="1043608" cy="805272"/>
          </a:xfrm>
          <a:prstGeom prst="rect">
            <a:avLst/>
          </a:prstGeom>
          <a:noFill/>
        </p:spPr>
      </p:pic>
      <p:pic>
        <p:nvPicPr>
          <p:cNvPr id="23554" name="Picture 2" descr="C:\Users\rse\AppData\Local\Microsoft\Windows\Temporary Internet Files\Content.IE5\IVDZDX8W\MC90037973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40768"/>
            <a:ext cx="572648" cy="401696"/>
          </a:xfrm>
          <a:prstGeom prst="rect">
            <a:avLst/>
          </a:prstGeom>
          <a:noFill/>
        </p:spPr>
      </p:pic>
      <p:pic>
        <p:nvPicPr>
          <p:cNvPr id="44" name="Picture 2" descr="C:\Users\rse\AppData\Local\Microsoft\Windows\Temporary Internet Files\Content.IE5\IVDZDX8W\MC90037973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1933">
            <a:off x="1682916" y="1400378"/>
            <a:ext cx="572648" cy="401696"/>
          </a:xfrm>
          <a:prstGeom prst="rect">
            <a:avLst/>
          </a:prstGeom>
          <a:noFill/>
        </p:spPr>
      </p:pic>
      <p:pic>
        <p:nvPicPr>
          <p:cNvPr id="45" name="Picture 2" descr="C:\Users\rse\AppData\Local\Microsoft\Windows\Temporary Internet Files\Content.IE5\IVDZDX8W\MC90037973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33607">
            <a:off x="2483768" y="1412776"/>
            <a:ext cx="572648" cy="401696"/>
          </a:xfrm>
          <a:prstGeom prst="rect">
            <a:avLst/>
          </a:prstGeom>
          <a:noFill/>
        </p:spPr>
      </p:pic>
      <p:pic>
        <p:nvPicPr>
          <p:cNvPr id="46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437776" cy="617637"/>
          </a:xfrm>
          <a:prstGeom prst="rect">
            <a:avLst/>
          </a:prstGeom>
          <a:noFill/>
        </p:spPr>
      </p:pic>
      <p:sp>
        <p:nvSpPr>
          <p:cNvPr id="48" name="TextovéPole 47"/>
          <p:cNvSpPr txBox="1"/>
          <p:nvPr/>
        </p:nvSpPr>
        <p:spPr>
          <a:xfrm>
            <a:off x="2771800" y="486916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APRS.FI</a:t>
            </a:r>
            <a:endParaRPr lang="cs-CZ" dirty="0"/>
          </a:p>
        </p:txBody>
      </p:sp>
      <p:cxnSp>
        <p:nvCxnSpPr>
          <p:cNvPr id="49" name="Přímá spojovací šipka 48"/>
          <p:cNvCxnSpPr/>
          <p:nvPr/>
        </p:nvCxnSpPr>
        <p:spPr>
          <a:xfrm flipH="1">
            <a:off x="3563888" y="2852936"/>
            <a:ext cx="1008112" cy="12961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 smtClean="0"/>
              <a:t>Hotspot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Převaděč</a:t>
            </a:r>
          </a:p>
          <a:p>
            <a:pPr>
              <a:buFontTx/>
              <a:buChar char="-"/>
            </a:pPr>
            <a:r>
              <a:rPr lang="cs-CZ" dirty="0" err="1" smtClean="0"/>
              <a:t>Dongle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Trocha techniky – dělení infrastruktury</a:t>
            </a:r>
            <a:endParaRPr lang="cs-CZ" dirty="0"/>
          </a:p>
        </p:txBody>
      </p:sp>
      <p:pic>
        <p:nvPicPr>
          <p:cNvPr id="4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1556792"/>
            <a:ext cx="171253" cy="288224"/>
          </a:xfrm>
          <a:prstGeom prst="rect">
            <a:avLst/>
          </a:prstGeom>
          <a:noFill/>
        </p:spPr>
      </p:pic>
      <p:pic>
        <p:nvPicPr>
          <p:cNvPr id="5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1412776"/>
            <a:ext cx="339664" cy="360040"/>
          </a:xfrm>
          <a:prstGeom prst="rect">
            <a:avLst/>
          </a:prstGeom>
          <a:noFill/>
        </p:spPr>
      </p:pic>
      <p:cxnSp>
        <p:nvCxnSpPr>
          <p:cNvPr id="13" name="Přímá spojovací šipka 12"/>
          <p:cNvCxnSpPr/>
          <p:nvPr/>
        </p:nvCxnSpPr>
        <p:spPr>
          <a:xfrm>
            <a:off x="5364088" y="17728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6732240" y="1772816"/>
            <a:ext cx="12322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00" y="1412776"/>
            <a:ext cx="301278" cy="425058"/>
          </a:xfrm>
          <a:prstGeom prst="rect">
            <a:avLst/>
          </a:prstGeom>
          <a:noFill/>
        </p:spPr>
      </p:pic>
      <p:pic>
        <p:nvPicPr>
          <p:cNvPr id="36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852936"/>
            <a:ext cx="171253" cy="288224"/>
          </a:xfrm>
          <a:prstGeom prst="rect">
            <a:avLst/>
          </a:prstGeom>
          <a:noFill/>
        </p:spPr>
      </p:pic>
      <p:pic>
        <p:nvPicPr>
          <p:cNvPr id="37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040" y="2708920"/>
            <a:ext cx="339664" cy="360040"/>
          </a:xfrm>
          <a:prstGeom prst="rect">
            <a:avLst/>
          </a:prstGeom>
          <a:noFill/>
        </p:spPr>
      </p:pic>
      <p:cxnSp>
        <p:nvCxnSpPr>
          <p:cNvPr id="38" name="Přímá spojovací šipka 37"/>
          <p:cNvCxnSpPr/>
          <p:nvPr/>
        </p:nvCxnSpPr>
        <p:spPr>
          <a:xfrm>
            <a:off x="5508104" y="29969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6876256" y="3068960"/>
            <a:ext cx="12322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1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16416" y="2708920"/>
            <a:ext cx="301278" cy="425058"/>
          </a:xfrm>
          <a:prstGeom prst="rect">
            <a:avLst/>
          </a:prstGeom>
          <a:noFill/>
        </p:spPr>
      </p:pic>
      <p:grpSp>
        <p:nvGrpSpPr>
          <p:cNvPr id="42" name="Skupina 41"/>
          <p:cNvGrpSpPr/>
          <p:nvPr/>
        </p:nvGrpSpPr>
        <p:grpSpPr>
          <a:xfrm>
            <a:off x="5940152" y="2348880"/>
            <a:ext cx="1071736" cy="440432"/>
            <a:chOff x="4283968" y="1844824"/>
            <a:chExt cx="1071736" cy="440432"/>
          </a:xfrm>
        </p:grpSpPr>
        <p:cxnSp>
          <p:nvCxnSpPr>
            <p:cNvPr id="43" name="Přímá spojovací šipka 42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Přímá spojovací šipka 44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Přímá spojovací šipka 45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Přímá spojovací šipka 46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Přímá spojovací šipka 48"/>
          <p:cNvCxnSpPr/>
          <p:nvPr/>
        </p:nvCxnSpPr>
        <p:spPr>
          <a:xfrm>
            <a:off x="5364088" y="1700808"/>
            <a:ext cx="648072" cy="0"/>
          </a:xfrm>
          <a:prstGeom prst="straightConnector1">
            <a:avLst/>
          </a:prstGeom>
          <a:ln>
            <a:noFill/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796136" y="177281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Simplex TRX</a:t>
            </a:r>
            <a:endParaRPr lang="cs-CZ" sz="1400" dirty="0"/>
          </a:p>
        </p:txBody>
      </p:sp>
      <p:sp>
        <p:nvSpPr>
          <p:cNvPr id="51" name="Šipka doprava 50"/>
          <p:cNvSpPr/>
          <p:nvPr/>
        </p:nvSpPr>
        <p:spPr>
          <a:xfrm>
            <a:off x="2339752" y="1772816"/>
            <a:ext cx="2232248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 doprava 54"/>
          <p:cNvSpPr/>
          <p:nvPr/>
        </p:nvSpPr>
        <p:spPr>
          <a:xfrm rot="577973">
            <a:off x="2307468" y="2602120"/>
            <a:ext cx="2304457" cy="1881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6" name="Picture 3" descr="C:\Users\rse\AppData\Local\Microsoft\Windows\Temporary Internet Files\Content.IE5\3CGHRD8X\MC90036153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5064"/>
            <a:ext cx="1043608" cy="805272"/>
          </a:xfrm>
          <a:prstGeom prst="rect">
            <a:avLst/>
          </a:prstGeom>
          <a:noFill/>
        </p:spPr>
      </p:pic>
      <p:cxnSp>
        <p:nvCxnSpPr>
          <p:cNvPr id="57" name="Přímá spojovací šipka 56"/>
          <p:cNvCxnSpPr/>
          <p:nvPr/>
        </p:nvCxnSpPr>
        <p:spPr>
          <a:xfrm>
            <a:off x="6012160" y="450912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9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44408" y="4221088"/>
            <a:ext cx="301278" cy="425058"/>
          </a:xfrm>
          <a:prstGeom prst="rect">
            <a:avLst/>
          </a:prstGeom>
          <a:noFill/>
        </p:spPr>
      </p:pic>
      <p:sp>
        <p:nvSpPr>
          <p:cNvPr id="60" name="Šipka doprava 59"/>
          <p:cNvSpPr/>
          <p:nvPr/>
        </p:nvSpPr>
        <p:spPr>
          <a:xfrm rot="1849354">
            <a:off x="2300252" y="3567397"/>
            <a:ext cx="2279905" cy="1932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ovací šipka 60"/>
          <p:cNvCxnSpPr/>
          <p:nvPr/>
        </p:nvCxnSpPr>
        <p:spPr>
          <a:xfrm flipH="1">
            <a:off x="6732240" y="1700808"/>
            <a:ext cx="12241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7" name="Skupina 66"/>
          <p:cNvGrpSpPr/>
          <p:nvPr/>
        </p:nvGrpSpPr>
        <p:grpSpPr>
          <a:xfrm>
            <a:off x="5724128" y="1052736"/>
            <a:ext cx="1071736" cy="440432"/>
            <a:chOff x="4283968" y="1844824"/>
            <a:chExt cx="1071736" cy="440432"/>
          </a:xfrm>
        </p:grpSpPr>
        <p:cxnSp>
          <p:nvCxnSpPr>
            <p:cNvPr id="68" name="Přímá spojovací šipka 67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Přímá spojovací šipka 68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Přímá spojovací šipka 69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Přímá spojovací šipka 70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Přímá spojovací šipka 71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Přímá spojovací šipka 72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4" name="Přímá spojovací šipka 73"/>
          <p:cNvCxnSpPr/>
          <p:nvPr/>
        </p:nvCxnSpPr>
        <p:spPr>
          <a:xfrm flipH="1">
            <a:off x="6876256" y="2924944"/>
            <a:ext cx="12241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/>
          <p:nvPr/>
        </p:nvCxnSpPr>
        <p:spPr>
          <a:xfrm flipH="1">
            <a:off x="6012160" y="4653136"/>
            <a:ext cx="1800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23528" y="4725144"/>
            <a:ext cx="860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err="1" smtClean="0"/>
              <a:t>Hotspot</a:t>
            </a:r>
            <a:r>
              <a:rPr lang="cs-CZ" dirty="0" smtClean="0"/>
              <a:t> může být i duplexní</a:t>
            </a:r>
          </a:p>
          <a:p>
            <a:pPr lvl="1">
              <a:buFontTx/>
              <a:buChar char="-"/>
            </a:pPr>
            <a:r>
              <a:rPr lang="cs-CZ" dirty="0" err="1" smtClean="0"/>
              <a:t>Hotspot</a:t>
            </a:r>
            <a:r>
              <a:rPr lang="cs-CZ" dirty="0" smtClean="0"/>
              <a:t> kat. 1 = 24/7 velké pokrytí </a:t>
            </a:r>
            <a:r>
              <a:rPr lang="en-US" dirty="0" smtClean="0"/>
              <a:t>&gt;20km</a:t>
            </a:r>
          </a:p>
          <a:p>
            <a:pPr lvl="1">
              <a:buFontTx/>
              <a:buChar char="-"/>
            </a:pPr>
            <a:r>
              <a:rPr lang="en-US" dirty="0" smtClean="0"/>
              <a:t>Hotspot </a:t>
            </a:r>
            <a:r>
              <a:rPr lang="en-US" dirty="0" err="1" smtClean="0"/>
              <a:t>kat</a:t>
            </a:r>
            <a:r>
              <a:rPr lang="en-US" dirty="0" smtClean="0"/>
              <a:t>. 2 = </a:t>
            </a:r>
            <a:r>
              <a:rPr lang="cs-CZ" dirty="0" smtClean="0"/>
              <a:t>privátní, pokrytí pouze okolí QTH majitele – v provozu nepravidelně</a:t>
            </a:r>
            <a:endParaRPr lang="cs-CZ" dirty="0"/>
          </a:p>
        </p:txBody>
      </p:sp>
      <p:sp>
        <p:nvSpPr>
          <p:cNvPr id="52" name="Šipka doprava 51"/>
          <p:cNvSpPr/>
          <p:nvPr/>
        </p:nvSpPr>
        <p:spPr>
          <a:xfrm rot="1186900">
            <a:off x="2233005" y="2175324"/>
            <a:ext cx="2416296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HW + SW</a:t>
            </a:r>
            <a:endParaRPr lang="cs-CZ" dirty="0"/>
          </a:p>
        </p:txBody>
      </p:sp>
      <p:cxnSp>
        <p:nvCxnSpPr>
          <p:cNvPr id="7" name="Přímá spojovací šipka 6"/>
          <p:cNvCxnSpPr>
            <a:stCxn id="9" idx="0"/>
          </p:cNvCxnSpPr>
          <p:nvPr/>
        </p:nvCxnSpPr>
        <p:spPr>
          <a:xfrm flipV="1">
            <a:off x="5868144" y="1484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220072" y="1772816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duplexer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995936" y="2420888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RX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660232" y="2420888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TX</a:t>
            </a:r>
            <a:endParaRPr lang="cs-CZ" dirty="0"/>
          </a:p>
        </p:txBody>
      </p:sp>
      <p:cxnSp>
        <p:nvCxnSpPr>
          <p:cNvPr id="15" name="Tvar 14"/>
          <p:cNvCxnSpPr>
            <a:stCxn id="9" idx="1"/>
            <a:endCxn id="10" idx="0"/>
          </p:cNvCxnSpPr>
          <p:nvPr/>
        </p:nvCxnSpPr>
        <p:spPr>
          <a:xfrm rot="10800000" flipV="1">
            <a:off x="4535996" y="1952836"/>
            <a:ext cx="684076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var 15"/>
          <p:cNvCxnSpPr>
            <a:stCxn id="11" idx="0"/>
            <a:endCxn id="9" idx="3"/>
          </p:cNvCxnSpPr>
          <p:nvPr/>
        </p:nvCxnSpPr>
        <p:spPr>
          <a:xfrm rot="16200000" flipV="1">
            <a:off x="6624228" y="1844824"/>
            <a:ext cx="468052" cy="6840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220072" y="3140968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Controller</a:t>
            </a:r>
            <a:endParaRPr lang="cs-CZ" dirty="0"/>
          </a:p>
        </p:txBody>
      </p:sp>
      <p:cxnSp>
        <p:nvCxnSpPr>
          <p:cNvPr id="21" name="Tvar 20"/>
          <p:cNvCxnSpPr>
            <a:stCxn id="10" idx="2"/>
            <a:endCxn id="19" idx="1"/>
          </p:cNvCxnSpPr>
          <p:nvPr/>
        </p:nvCxnSpPr>
        <p:spPr>
          <a:xfrm rot="16200000" flipH="1">
            <a:off x="4608004" y="2852936"/>
            <a:ext cx="540060" cy="6840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var 22"/>
          <p:cNvCxnSpPr>
            <a:stCxn id="19" idx="3"/>
            <a:endCxn id="11" idx="2"/>
          </p:cNvCxnSpPr>
          <p:nvPr/>
        </p:nvCxnSpPr>
        <p:spPr>
          <a:xfrm flipV="1">
            <a:off x="6732240" y="2924944"/>
            <a:ext cx="468052" cy="5400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Tvar 32"/>
          <p:cNvCxnSpPr>
            <a:endCxn id="19" idx="2"/>
          </p:cNvCxnSpPr>
          <p:nvPr/>
        </p:nvCxnSpPr>
        <p:spPr>
          <a:xfrm rot="10800000">
            <a:off x="5976156" y="3789040"/>
            <a:ext cx="1332148" cy="2160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6804248" y="357301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Internet (</a:t>
            </a:r>
            <a:r>
              <a:rPr lang="cs-CZ" dirty="0" err="1" smtClean="0"/>
              <a:t>hamnet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611560" y="2924944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Controller</a:t>
            </a:r>
            <a:endParaRPr lang="cs-CZ" dirty="0"/>
          </a:p>
        </p:txBody>
      </p:sp>
      <p:cxnSp>
        <p:nvCxnSpPr>
          <p:cNvPr id="37" name="Tvar 36"/>
          <p:cNvCxnSpPr>
            <a:endCxn id="36" idx="2"/>
          </p:cNvCxnSpPr>
          <p:nvPr/>
        </p:nvCxnSpPr>
        <p:spPr>
          <a:xfrm rot="10800000">
            <a:off x="1367644" y="3573016"/>
            <a:ext cx="1332148" cy="2160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aoblený obdélník 37"/>
          <p:cNvSpPr/>
          <p:nvPr/>
        </p:nvSpPr>
        <p:spPr>
          <a:xfrm>
            <a:off x="755576" y="2132856"/>
            <a:ext cx="123366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TRX</a:t>
            </a:r>
            <a:endParaRPr lang="cs-CZ" dirty="0"/>
          </a:p>
        </p:txBody>
      </p:sp>
      <p:cxnSp>
        <p:nvCxnSpPr>
          <p:cNvPr id="40" name="Pravoúhlá spojovací čára 39"/>
          <p:cNvCxnSpPr>
            <a:stCxn id="36" idx="0"/>
            <a:endCxn id="38" idx="2"/>
          </p:cNvCxnSpPr>
          <p:nvPr/>
        </p:nvCxnSpPr>
        <p:spPr>
          <a:xfrm rot="5400000" flipH="1" flipV="1">
            <a:off x="1226009" y="2778547"/>
            <a:ext cx="288032" cy="4763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flipV="1">
            <a:off x="1335833" y="18448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67544" y="148478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Simplex </a:t>
            </a:r>
            <a:r>
              <a:rPr lang="cs-CZ" dirty="0" err="1" smtClean="0"/>
              <a:t>hotspot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4860032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Duplex </a:t>
            </a:r>
            <a:r>
              <a:rPr lang="cs-CZ" dirty="0" err="1" smtClean="0"/>
              <a:t>hotspot</a:t>
            </a:r>
            <a:r>
              <a:rPr lang="cs-CZ" dirty="0" smtClean="0"/>
              <a:t>, převaděč</a:t>
            </a:r>
            <a:endParaRPr lang="cs-CZ" dirty="0"/>
          </a:p>
        </p:txBody>
      </p:sp>
      <p:sp>
        <p:nvSpPr>
          <p:cNvPr id="51" name="Obdélník 50"/>
          <p:cNvSpPr/>
          <p:nvPr/>
        </p:nvSpPr>
        <p:spPr>
          <a:xfrm>
            <a:off x="3923928" y="4365104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Zaoblený obdélník 51"/>
          <p:cNvSpPr/>
          <p:nvPr/>
        </p:nvSpPr>
        <p:spPr>
          <a:xfrm>
            <a:off x="4139952" y="4509120"/>
            <a:ext cx="1728192" cy="36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GMSK modem</a:t>
            </a:r>
            <a:endParaRPr lang="cs-CZ" dirty="0"/>
          </a:p>
        </p:txBody>
      </p:sp>
      <p:sp>
        <p:nvSpPr>
          <p:cNvPr id="53" name="Zaoblený obdélník 52"/>
          <p:cNvSpPr/>
          <p:nvPr/>
        </p:nvSpPr>
        <p:spPr>
          <a:xfrm>
            <a:off x="5940152" y="4437112"/>
            <a:ext cx="1872208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cs-CZ" dirty="0" err="1" smtClean="0"/>
              <a:t>Raspberry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PC (lin, WIN)</a:t>
            </a:r>
          </a:p>
          <a:p>
            <a:pPr>
              <a:buFontTx/>
              <a:buChar char="-"/>
            </a:pPr>
            <a:r>
              <a:rPr lang="cs-CZ" dirty="0" err="1" smtClean="0"/>
              <a:t>Jednočip</a:t>
            </a:r>
            <a:r>
              <a:rPr lang="cs-CZ" dirty="0" smtClean="0"/>
              <a:t>. </a:t>
            </a:r>
            <a:r>
              <a:rPr lang="cs-CZ" dirty="0" err="1" smtClean="0"/>
              <a:t>proc</a:t>
            </a:r>
            <a:r>
              <a:rPr lang="cs-CZ" dirty="0" smtClean="0"/>
              <a:t>.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7984" y="494116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Controller</a:t>
            </a:r>
            <a:endParaRPr lang="cs-CZ" dirty="0"/>
          </a:p>
        </p:txBody>
      </p:sp>
      <p:sp>
        <p:nvSpPr>
          <p:cNvPr id="57" name="Šipka doprava 56"/>
          <p:cNvSpPr/>
          <p:nvPr/>
        </p:nvSpPr>
        <p:spPr>
          <a:xfrm>
            <a:off x="3419872" y="4581128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doprava 57"/>
          <p:cNvSpPr/>
          <p:nvPr/>
        </p:nvSpPr>
        <p:spPr>
          <a:xfrm flipH="1">
            <a:off x="3419872" y="4725144"/>
            <a:ext cx="720080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Šipka doprava 58"/>
          <p:cNvSpPr/>
          <p:nvPr/>
        </p:nvSpPr>
        <p:spPr>
          <a:xfrm>
            <a:off x="7884368" y="5085184"/>
            <a:ext cx="720080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7956376" y="530120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Ethernet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3347864" y="49411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TRX</a:t>
            </a:r>
            <a:endParaRPr lang="cs-CZ" dirty="0"/>
          </a:p>
        </p:txBody>
      </p:sp>
      <p:sp>
        <p:nvSpPr>
          <p:cNvPr id="62" name="Obdélník 61"/>
          <p:cNvSpPr/>
          <p:nvPr/>
        </p:nvSpPr>
        <p:spPr>
          <a:xfrm>
            <a:off x="3995936" y="5949280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Šipka doprava 62"/>
          <p:cNvSpPr/>
          <p:nvPr/>
        </p:nvSpPr>
        <p:spPr>
          <a:xfrm>
            <a:off x="3419872" y="6237312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Šipka doprava 63"/>
          <p:cNvSpPr/>
          <p:nvPr/>
        </p:nvSpPr>
        <p:spPr>
          <a:xfrm flipH="1">
            <a:off x="3419872" y="6381328"/>
            <a:ext cx="720080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/>
          <p:cNvSpPr txBox="1"/>
          <p:nvPr/>
        </p:nvSpPr>
        <p:spPr>
          <a:xfrm>
            <a:off x="4139952" y="6093296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MIC</a:t>
            </a:r>
          </a:p>
          <a:p>
            <a:r>
              <a:rPr lang="cs-CZ" sz="1600" dirty="0" smtClean="0"/>
              <a:t>Line</a:t>
            </a:r>
            <a:endParaRPr lang="cs-CZ" sz="16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4932040" y="5949280"/>
            <a:ext cx="110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RS232 PTT</a:t>
            </a:r>
            <a:endParaRPr lang="cs-CZ" sz="1600" dirty="0"/>
          </a:p>
        </p:txBody>
      </p:sp>
      <p:sp>
        <p:nvSpPr>
          <p:cNvPr id="67" name="Šipka doprava 66"/>
          <p:cNvSpPr/>
          <p:nvPr/>
        </p:nvSpPr>
        <p:spPr>
          <a:xfrm flipH="1">
            <a:off x="3275856" y="6021288"/>
            <a:ext cx="1656184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/>
          <p:cNvSpPr txBox="1"/>
          <p:nvPr/>
        </p:nvSpPr>
        <p:spPr>
          <a:xfrm>
            <a:off x="5148064" y="6309320"/>
            <a:ext cx="18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PC, SW - G4KLX </a:t>
            </a:r>
            <a:endParaRPr lang="cs-CZ" dirty="0"/>
          </a:p>
        </p:txBody>
      </p:sp>
      <p:sp>
        <p:nvSpPr>
          <p:cNvPr id="69" name="Šipka doprava 68"/>
          <p:cNvSpPr/>
          <p:nvPr/>
        </p:nvSpPr>
        <p:spPr>
          <a:xfrm>
            <a:off x="7236296" y="6453336"/>
            <a:ext cx="720080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7308304" y="60212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Ethernet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6084168" y="594928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Controller</a:t>
            </a:r>
            <a:endParaRPr lang="cs-CZ" dirty="0"/>
          </a:p>
        </p:txBody>
      </p:sp>
      <p:sp>
        <p:nvSpPr>
          <p:cNvPr id="72" name="Obdélník 71"/>
          <p:cNvSpPr/>
          <p:nvPr/>
        </p:nvSpPr>
        <p:spPr>
          <a:xfrm>
            <a:off x="0" y="4149080"/>
            <a:ext cx="91440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TextovéPole 72"/>
          <p:cNvSpPr txBox="1"/>
          <p:nvPr/>
        </p:nvSpPr>
        <p:spPr>
          <a:xfrm>
            <a:off x="3347864" y="56612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TRX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Vznik, historie</a:t>
            </a:r>
          </a:p>
          <a:p>
            <a:r>
              <a:rPr lang="cs-CZ" dirty="0" smtClean="0"/>
              <a:t>Účel a možnosti</a:t>
            </a:r>
          </a:p>
          <a:p>
            <a:r>
              <a:rPr lang="cs-CZ" dirty="0" smtClean="0"/>
              <a:t>Trocha techniky</a:t>
            </a:r>
          </a:p>
          <a:p>
            <a:r>
              <a:rPr lang="cs-CZ" dirty="0" smtClean="0"/>
              <a:t>HW a SW infrastruktury</a:t>
            </a:r>
          </a:p>
          <a:p>
            <a:r>
              <a:rPr lang="cs-CZ" dirty="0" smtClean="0"/>
              <a:t>Uživatelský HW a SW</a:t>
            </a:r>
          </a:p>
          <a:p>
            <a:r>
              <a:rPr lang="cs-CZ" dirty="0" smtClean="0"/>
              <a:t>Mýty a fámy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100"/>
          <p:cNvSpPr/>
          <p:nvPr/>
        </p:nvSpPr>
        <p:spPr>
          <a:xfrm>
            <a:off x="4427984" y="5229200"/>
            <a:ext cx="1152128" cy="1512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1475656" y="1196752"/>
            <a:ext cx="1152128" cy="1512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mx10\AppData\Local\Microsoft\Windows\Temporary Internet Files\Content.IE5\GB4GXX12\MC9001965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504" y="1268760"/>
            <a:ext cx="676020" cy="864096"/>
          </a:xfrm>
          <a:prstGeom prst="rect">
            <a:avLst/>
          </a:prstGeom>
          <a:noFill/>
        </p:spPr>
      </p:pic>
      <p:pic>
        <p:nvPicPr>
          <p:cNvPr id="1027" name="Picture 3" descr="C:\Users\mx10\AppData\Local\Microsoft\Windows\Temporary Internet Files\Content.IE5\VIAHV9W6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1844824"/>
            <a:ext cx="360040" cy="416241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>
            <a:endCxn id="11" idx="1"/>
          </p:cNvCxnSpPr>
          <p:nvPr/>
        </p:nvCxnSpPr>
        <p:spPr>
          <a:xfrm>
            <a:off x="1259632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619672" y="1916832"/>
            <a:ext cx="93610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AMBE</a:t>
            </a:r>
          </a:p>
          <a:p>
            <a:pPr algn="ctr"/>
            <a:r>
              <a:rPr lang="cs-CZ" dirty="0" smtClean="0"/>
              <a:t>2020</a:t>
            </a:r>
            <a:endParaRPr lang="cs-CZ" dirty="0"/>
          </a:p>
        </p:txBody>
      </p:sp>
      <p:cxnSp>
        <p:nvCxnSpPr>
          <p:cNvPr id="14" name="Přímá spojovací šipka 13"/>
          <p:cNvCxnSpPr>
            <a:stCxn id="11" idx="3"/>
            <a:endCxn id="15" idx="1"/>
          </p:cNvCxnSpPr>
          <p:nvPr/>
        </p:nvCxnSpPr>
        <p:spPr>
          <a:xfrm>
            <a:off x="2555776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915816" y="184482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TX/RX</a:t>
            </a:r>
            <a:endParaRPr lang="cs-CZ" dirty="0"/>
          </a:p>
        </p:txBody>
      </p:sp>
      <p:cxnSp>
        <p:nvCxnSpPr>
          <p:cNvPr id="18" name="Tvar 17"/>
          <p:cNvCxnSpPr>
            <a:stCxn id="15" idx="3"/>
          </p:cNvCxnSpPr>
          <p:nvPr/>
        </p:nvCxnSpPr>
        <p:spPr>
          <a:xfrm flipV="1">
            <a:off x="3995936" y="1556792"/>
            <a:ext cx="360040" cy="6480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248841" cy="418808"/>
          </a:xfrm>
          <a:prstGeom prst="rect">
            <a:avLst/>
          </a:prstGeom>
          <a:noFill/>
        </p:spPr>
      </p:pic>
      <p:grpSp>
        <p:nvGrpSpPr>
          <p:cNvPr id="21" name="Skupina 20"/>
          <p:cNvGrpSpPr/>
          <p:nvPr/>
        </p:nvGrpSpPr>
        <p:grpSpPr>
          <a:xfrm>
            <a:off x="7380312" y="4797152"/>
            <a:ext cx="1071736" cy="440432"/>
            <a:chOff x="4283968" y="1844824"/>
            <a:chExt cx="1071736" cy="440432"/>
          </a:xfrm>
        </p:grpSpPr>
        <p:cxnSp>
          <p:nvCxnSpPr>
            <p:cNvPr id="22" name="Přímá spojovací šipka 21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Přímá spojovací šipka 22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Přímá spojovací šipka 23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Přímá spojovací šipka 26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73216"/>
            <a:ext cx="248841" cy="418808"/>
          </a:xfrm>
          <a:prstGeom prst="rect">
            <a:avLst/>
          </a:prstGeom>
          <a:noFill/>
        </p:spPr>
      </p:pic>
      <p:cxnSp>
        <p:nvCxnSpPr>
          <p:cNvPr id="36" name="Přímá spojovací šipka 35"/>
          <p:cNvCxnSpPr/>
          <p:nvPr/>
        </p:nvCxnSpPr>
        <p:spPr>
          <a:xfrm>
            <a:off x="5148064" y="2060848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436096" y="1628800"/>
            <a:ext cx="10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01011101</a:t>
            </a:r>
          </a:p>
        </p:txBody>
      </p:sp>
      <p:pic>
        <p:nvPicPr>
          <p:cNvPr id="38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988840"/>
            <a:ext cx="437776" cy="617637"/>
          </a:xfrm>
          <a:prstGeom prst="rect">
            <a:avLst/>
          </a:prstGeom>
          <a:noFill/>
        </p:spPr>
      </p:pic>
      <p:cxnSp>
        <p:nvCxnSpPr>
          <p:cNvPr id="39" name="Přímá spojovací šipka 38"/>
          <p:cNvCxnSpPr/>
          <p:nvPr/>
        </p:nvCxnSpPr>
        <p:spPr>
          <a:xfrm flipH="1">
            <a:off x="8028384" y="2636912"/>
            <a:ext cx="144016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8082492" y="3429000"/>
            <a:ext cx="10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01011101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4572000" y="5445224"/>
            <a:ext cx="93610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AMBE</a:t>
            </a:r>
          </a:p>
          <a:p>
            <a:pPr algn="ctr"/>
            <a:r>
              <a:rPr lang="cs-CZ" dirty="0" smtClean="0"/>
              <a:t>2020</a:t>
            </a:r>
            <a:endParaRPr lang="cs-CZ" dirty="0"/>
          </a:p>
        </p:txBody>
      </p:sp>
      <p:sp>
        <p:nvSpPr>
          <p:cNvPr id="47" name="Obdélník 46"/>
          <p:cNvSpPr/>
          <p:nvPr/>
        </p:nvSpPr>
        <p:spPr>
          <a:xfrm>
            <a:off x="5724128" y="544522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TX/RX</a:t>
            </a:r>
            <a:endParaRPr lang="cs-CZ" dirty="0"/>
          </a:p>
        </p:txBody>
      </p:sp>
      <p:pic>
        <p:nvPicPr>
          <p:cNvPr id="1028" name="Picture 4" descr="C:\Users\mx10\AppData\Local\Microsoft\Windows\Temporary Internet Files\Content.IE5\VIAHV9W6\MC9004247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589240"/>
            <a:ext cx="567838" cy="600472"/>
          </a:xfrm>
          <a:prstGeom prst="rect">
            <a:avLst/>
          </a:prstGeom>
          <a:noFill/>
        </p:spPr>
      </p:pic>
      <p:cxnSp>
        <p:nvCxnSpPr>
          <p:cNvPr id="49" name="Tvar 48"/>
          <p:cNvCxnSpPr>
            <a:stCxn id="47" idx="3"/>
          </p:cNvCxnSpPr>
          <p:nvPr/>
        </p:nvCxnSpPr>
        <p:spPr>
          <a:xfrm flipV="1">
            <a:off x="6804248" y="5373216"/>
            <a:ext cx="144016" cy="4320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>
            <a:stCxn id="47" idx="1"/>
            <a:endCxn id="46" idx="3"/>
          </p:cNvCxnSpPr>
          <p:nvPr/>
        </p:nvCxnSpPr>
        <p:spPr>
          <a:xfrm rot="10800000">
            <a:off x="5508104" y="5733256"/>
            <a:ext cx="216024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mx10\AppData\Local\Microsoft\Windows\Temporary Internet Files\Content.IE5\BIAUP9KW\MP90044251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661248"/>
            <a:ext cx="683568" cy="454372"/>
          </a:xfrm>
          <a:prstGeom prst="rect">
            <a:avLst/>
          </a:prstGeom>
          <a:noFill/>
        </p:spPr>
      </p:pic>
      <p:sp>
        <p:nvSpPr>
          <p:cNvPr id="59" name="TextovéPole 58"/>
          <p:cNvSpPr txBox="1"/>
          <p:nvPr/>
        </p:nvSpPr>
        <p:spPr>
          <a:xfrm>
            <a:off x="4139952" y="126876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GMSK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6588224" y="486916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GMSK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0928"/>
            <a:ext cx="7807248" cy="1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Šipka dolů 64"/>
          <p:cNvSpPr/>
          <p:nvPr/>
        </p:nvSpPr>
        <p:spPr>
          <a:xfrm>
            <a:off x="5508104" y="2204864"/>
            <a:ext cx="14401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Šipka dolů 65"/>
          <p:cNvSpPr/>
          <p:nvPr/>
        </p:nvSpPr>
        <p:spPr>
          <a:xfrm flipV="1">
            <a:off x="5580112" y="4725144"/>
            <a:ext cx="14401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Šipka dolů 67"/>
          <p:cNvSpPr/>
          <p:nvPr/>
        </p:nvSpPr>
        <p:spPr>
          <a:xfrm rot="5400000">
            <a:off x="7884368" y="3501008"/>
            <a:ext cx="144016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Nadpis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HW + SW – základní princip přenosu</a:t>
            </a:r>
            <a:endParaRPr lang="cs-CZ" dirty="0"/>
          </a:p>
        </p:txBody>
      </p:sp>
      <p:sp>
        <p:nvSpPr>
          <p:cNvPr id="74" name="Elipsa 73"/>
          <p:cNvSpPr/>
          <p:nvPr/>
        </p:nvSpPr>
        <p:spPr>
          <a:xfrm>
            <a:off x="4572000" y="3068960"/>
            <a:ext cx="432048" cy="1080120"/>
          </a:xfrm>
          <a:prstGeom prst="ellipse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5508104" y="3068960"/>
            <a:ext cx="432048" cy="1080120"/>
          </a:xfrm>
          <a:prstGeom prst="ellipse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6660232" y="3068960"/>
            <a:ext cx="432048" cy="1080120"/>
          </a:xfrm>
          <a:prstGeom prst="ellipse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Tvar 77"/>
          <p:cNvCxnSpPr>
            <a:stCxn id="11" idx="2"/>
            <a:endCxn id="74" idx="0"/>
          </p:cNvCxnSpPr>
          <p:nvPr/>
        </p:nvCxnSpPr>
        <p:spPr>
          <a:xfrm rot="16200000" flipH="1">
            <a:off x="3149842" y="1430778"/>
            <a:ext cx="576064" cy="27003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stCxn id="11" idx="2"/>
            <a:endCxn id="75" idx="0"/>
          </p:cNvCxnSpPr>
          <p:nvPr/>
        </p:nvCxnSpPr>
        <p:spPr>
          <a:xfrm rot="16200000" flipH="1">
            <a:off x="3617894" y="962726"/>
            <a:ext cx="576064" cy="363640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Tvar 81"/>
          <p:cNvCxnSpPr>
            <a:stCxn id="11" idx="2"/>
            <a:endCxn id="76" idx="0"/>
          </p:cNvCxnSpPr>
          <p:nvPr/>
        </p:nvCxnSpPr>
        <p:spPr>
          <a:xfrm rot="16200000" flipH="1">
            <a:off x="4193958" y="386662"/>
            <a:ext cx="576064" cy="4788532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Zakřivená spojovací čára 85"/>
          <p:cNvCxnSpPr>
            <a:stCxn id="74" idx="4"/>
            <a:endCxn id="46" idx="0"/>
          </p:cNvCxnSpPr>
          <p:nvPr/>
        </p:nvCxnSpPr>
        <p:spPr>
          <a:xfrm rot="16200000" flipH="1">
            <a:off x="4265966" y="4671138"/>
            <a:ext cx="1296144" cy="252028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ovací čára 87"/>
          <p:cNvCxnSpPr>
            <a:stCxn id="75" idx="4"/>
            <a:endCxn id="46" idx="0"/>
          </p:cNvCxnSpPr>
          <p:nvPr/>
        </p:nvCxnSpPr>
        <p:spPr>
          <a:xfrm rot="5400000">
            <a:off x="4734018" y="4455114"/>
            <a:ext cx="1296144" cy="684076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Zakřivená spojovací čára 90"/>
          <p:cNvCxnSpPr>
            <a:stCxn id="76" idx="4"/>
            <a:endCxn id="46" idx="0"/>
          </p:cNvCxnSpPr>
          <p:nvPr/>
        </p:nvCxnSpPr>
        <p:spPr>
          <a:xfrm rot="5400000">
            <a:off x="5310082" y="3879050"/>
            <a:ext cx="1296144" cy="1836204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bdélník 92"/>
          <p:cNvSpPr/>
          <p:nvPr/>
        </p:nvSpPr>
        <p:spPr>
          <a:xfrm>
            <a:off x="1619672" y="1268760"/>
            <a:ext cx="93610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uPC</a:t>
            </a:r>
            <a:endParaRPr lang="cs-CZ" dirty="0"/>
          </a:p>
        </p:txBody>
      </p:sp>
      <p:sp>
        <p:nvSpPr>
          <p:cNvPr id="94" name="Elipsa 93"/>
          <p:cNvSpPr/>
          <p:nvPr/>
        </p:nvSpPr>
        <p:spPr>
          <a:xfrm>
            <a:off x="179512" y="2996952"/>
            <a:ext cx="439248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Elipsa 94"/>
          <p:cNvSpPr/>
          <p:nvPr/>
        </p:nvSpPr>
        <p:spPr>
          <a:xfrm>
            <a:off x="5004048" y="3068960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5940152" y="3068960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7092280" y="3068960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délník 105"/>
          <p:cNvSpPr/>
          <p:nvPr/>
        </p:nvSpPr>
        <p:spPr>
          <a:xfrm>
            <a:off x="4572000" y="6093296"/>
            <a:ext cx="93610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uPC</a:t>
            </a:r>
            <a:endParaRPr lang="cs-CZ" dirty="0"/>
          </a:p>
        </p:txBody>
      </p:sp>
      <p:cxnSp>
        <p:nvCxnSpPr>
          <p:cNvPr id="107" name="Zakřivená spojovací čára 106"/>
          <p:cNvCxnSpPr>
            <a:stCxn id="93" idx="3"/>
            <a:endCxn id="94" idx="0"/>
          </p:cNvCxnSpPr>
          <p:nvPr/>
        </p:nvCxnSpPr>
        <p:spPr>
          <a:xfrm flipH="1">
            <a:off x="2375756" y="1556792"/>
            <a:ext cx="180020" cy="1440160"/>
          </a:xfrm>
          <a:prstGeom prst="curvedConnector4">
            <a:avLst>
              <a:gd name="adj1" fmla="val -126986"/>
              <a:gd name="adj2" fmla="val 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Šipka dolů 63"/>
          <p:cNvSpPr/>
          <p:nvPr/>
        </p:nvSpPr>
        <p:spPr>
          <a:xfrm>
            <a:off x="2771800" y="2348880"/>
            <a:ext cx="14401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1" name="Zakřivená spojovací čára 106"/>
          <p:cNvCxnSpPr>
            <a:endCxn id="95" idx="0"/>
          </p:cNvCxnSpPr>
          <p:nvPr/>
        </p:nvCxnSpPr>
        <p:spPr>
          <a:xfrm>
            <a:off x="2555776" y="1556792"/>
            <a:ext cx="2664296" cy="15121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Zakřivená spojovací čára 106"/>
          <p:cNvCxnSpPr>
            <a:stCxn id="93" idx="3"/>
            <a:endCxn id="96" idx="0"/>
          </p:cNvCxnSpPr>
          <p:nvPr/>
        </p:nvCxnSpPr>
        <p:spPr>
          <a:xfrm>
            <a:off x="2555776" y="1556792"/>
            <a:ext cx="3600400" cy="15121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Zakřivená spojovací čára 106"/>
          <p:cNvCxnSpPr>
            <a:stCxn id="93" idx="3"/>
            <a:endCxn id="97" idx="0"/>
          </p:cNvCxnSpPr>
          <p:nvPr/>
        </p:nvCxnSpPr>
        <p:spPr>
          <a:xfrm>
            <a:off x="2555776" y="1556792"/>
            <a:ext cx="4752528" cy="15121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Zakřivená spojovací čára 106"/>
          <p:cNvCxnSpPr>
            <a:stCxn id="94" idx="4"/>
            <a:endCxn id="106" idx="1"/>
          </p:cNvCxnSpPr>
          <p:nvPr/>
        </p:nvCxnSpPr>
        <p:spPr>
          <a:xfrm rot="16200000" flipH="1">
            <a:off x="2321750" y="4131078"/>
            <a:ext cx="2304256" cy="219624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5" name="Zakřivená spojovací čára 106"/>
          <p:cNvCxnSpPr>
            <a:stCxn id="97" idx="4"/>
            <a:endCxn id="106" idx="1"/>
          </p:cNvCxnSpPr>
          <p:nvPr/>
        </p:nvCxnSpPr>
        <p:spPr>
          <a:xfrm rot="5400000">
            <a:off x="4824028" y="3897052"/>
            <a:ext cx="2232248" cy="2736304"/>
          </a:xfrm>
          <a:prstGeom prst="curvedConnector4">
            <a:avLst>
              <a:gd name="adj1" fmla="val 43548"/>
              <a:gd name="adj2" fmla="val 108354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8" name="Zakřivená spojovací čára 106"/>
          <p:cNvCxnSpPr>
            <a:stCxn id="96" idx="4"/>
            <a:endCxn id="106" idx="1"/>
          </p:cNvCxnSpPr>
          <p:nvPr/>
        </p:nvCxnSpPr>
        <p:spPr>
          <a:xfrm rot="5400000">
            <a:off x="4247964" y="4473116"/>
            <a:ext cx="2232248" cy="1584176"/>
          </a:xfrm>
          <a:prstGeom prst="curvedConnector4">
            <a:avLst>
              <a:gd name="adj1" fmla="val 43548"/>
              <a:gd name="adj2" fmla="val 11443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5" name="Zakřivená spojovací čára 106"/>
          <p:cNvCxnSpPr>
            <a:stCxn id="95" idx="4"/>
            <a:endCxn id="106" idx="1"/>
          </p:cNvCxnSpPr>
          <p:nvPr/>
        </p:nvCxnSpPr>
        <p:spPr>
          <a:xfrm rot="5400000">
            <a:off x="3779912" y="4941168"/>
            <a:ext cx="2232248" cy="648072"/>
          </a:xfrm>
          <a:prstGeom prst="curvedConnector4">
            <a:avLst>
              <a:gd name="adj1" fmla="val 43548"/>
              <a:gd name="adj2" fmla="val 135274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9" name="Elipsa 138"/>
          <p:cNvSpPr/>
          <p:nvPr/>
        </p:nvSpPr>
        <p:spPr>
          <a:xfrm>
            <a:off x="251520" y="2780928"/>
            <a:ext cx="7480448" cy="1800200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2" grpId="0" animBg="1"/>
      <p:bldP spid="11" grpId="0" animBg="1"/>
      <p:bldP spid="15" grpId="0" animBg="1"/>
      <p:bldP spid="37" grpId="0"/>
      <p:bldP spid="40" grpId="0"/>
      <p:bldP spid="46" grpId="0" animBg="1"/>
      <p:bldP spid="47" grpId="0" animBg="1"/>
      <p:bldP spid="59" grpId="0"/>
      <p:bldP spid="60" grpId="0"/>
      <p:bldP spid="65" grpId="0" animBg="1"/>
      <p:bldP spid="66" grpId="0" animBg="1"/>
      <p:bldP spid="68" grpId="0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93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106" grpId="0" animBg="1"/>
      <p:bldP spid="64" grpId="0" animBg="1"/>
      <p:bldP spid="139" grpId="0" animBg="1"/>
      <p:bldP spid="1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692696"/>
          </a:xfrm>
        </p:spPr>
        <p:txBody>
          <a:bodyPr/>
          <a:lstStyle/>
          <a:p>
            <a:r>
              <a:rPr lang="cs-CZ" dirty="0" smtClean="0"/>
              <a:t>HW + SW – základní princip přenosu</a:t>
            </a:r>
            <a:endParaRPr lang="cs-CZ" dirty="0"/>
          </a:p>
        </p:txBody>
      </p:sp>
      <p:sp>
        <p:nvSpPr>
          <p:cNvPr id="16" name="Elipsa 15"/>
          <p:cNvSpPr/>
          <p:nvPr/>
        </p:nvSpPr>
        <p:spPr>
          <a:xfrm>
            <a:off x="7308304" y="2996952"/>
            <a:ext cx="1008112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2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836491" y="548680"/>
            <a:ext cx="330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CSQL = 99 kódů (obdoba CTCSS)</a:t>
            </a:r>
            <a:endParaRPr lang="cs-CZ" dirty="0"/>
          </a:p>
        </p:txBody>
      </p:sp>
      <p:cxnSp>
        <p:nvCxnSpPr>
          <p:cNvPr id="19" name="Přímá spojovací šipka 18"/>
          <p:cNvCxnSpPr>
            <a:stCxn id="17" idx="2"/>
            <a:endCxn id="16" idx="0"/>
          </p:cNvCxnSpPr>
          <p:nvPr/>
        </p:nvCxnSpPr>
        <p:spPr>
          <a:xfrm>
            <a:off x="7490246" y="918012"/>
            <a:ext cx="322114" cy="20789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427984" y="90872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TX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6732240" y="2276872"/>
            <a:ext cx="1008112" cy="360040"/>
          </a:xfrm>
          <a:prstGeom prst="ellipse">
            <a:avLst/>
          </a:prstGeom>
          <a:solidFill>
            <a:schemeClr val="accent1">
              <a:tint val="100000"/>
              <a:shade val="100000"/>
              <a:satMod val="100000"/>
              <a:alpha val="2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20" idx="2"/>
            <a:endCxn id="21" idx="2"/>
          </p:cNvCxnSpPr>
          <p:nvPr/>
        </p:nvCxnSpPr>
        <p:spPr>
          <a:xfrm>
            <a:off x="5096597" y="1278052"/>
            <a:ext cx="1635643" cy="11788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x10\AppData\Local\Microsoft\Windows\Temporary Internet Files\Content.IE5\GB4GXX12\MC9004403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936" y="1340768"/>
            <a:ext cx="432048" cy="5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Na co si dát pozor a jak udělat první krok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340768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Nastavení stanice:</a:t>
            </a:r>
            <a:endParaRPr lang="cs-CZ" sz="2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7807248" cy="1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95536" y="1772816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MY: OK1XXX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95536" y="2780928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UR: CQCQCQ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95536" y="3284984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RPT1: OK0HCS B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95536" y="37890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RPT2: OK0HCS G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395536" y="2276872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438,450      -7,6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508104" y="1628800"/>
            <a:ext cx="244827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96136" y="1844824"/>
            <a:ext cx="1944216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GMSK </a:t>
            </a:r>
            <a:r>
              <a:rPr lang="cs-CZ" dirty="0" err="1" smtClean="0"/>
              <a:t>repeater</a:t>
            </a:r>
            <a:endParaRPr lang="cs-CZ" dirty="0" smtClean="0"/>
          </a:p>
          <a:p>
            <a:pPr algn="ctr"/>
            <a:r>
              <a:rPr lang="cs-CZ" dirty="0" smtClean="0"/>
              <a:t>OK0HCS </a:t>
            </a:r>
            <a:r>
              <a:rPr lang="cs-CZ" b="1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796136" y="3212976"/>
            <a:ext cx="194421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IRCDDBgateway</a:t>
            </a:r>
            <a:endParaRPr lang="cs-CZ" dirty="0" smtClean="0"/>
          </a:p>
          <a:p>
            <a:pPr algn="ctr"/>
            <a:r>
              <a:rPr lang="cs-CZ" dirty="0" smtClean="0"/>
              <a:t>OK0HCS </a:t>
            </a:r>
            <a:r>
              <a:rPr lang="cs-CZ" b="1" dirty="0" smtClean="0">
                <a:solidFill>
                  <a:srgbClr val="FF0000"/>
                </a:solidFill>
              </a:rPr>
              <a:t>G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28184" y="429309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controller</a:t>
            </a:r>
            <a:endParaRPr lang="cs-CZ" dirty="0"/>
          </a:p>
        </p:txBody>
      </p:sp>
      <p:sp>
        <p:nvSpPr>
          <p:cNvPr id="17" name="Elipsa 16"/>
          <p:cNvSpPr/>
          <p:nvPr/>
        </p:nvSpPr>
        <p:spPr>
          <a:xfrm>
            <a:off x="2915816" y="5301208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2483768" y="5301208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3851920" y="5301208"/>
            <a:ext cx="432048" cy="1080120"/>
          </a:xfrm>
          <a:prstGeom prst="ellipse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347864" y="5301208"/>
            <a:ext cx="432048" cy="1080120"/>
          </a:xfrm>
          <a:prstGeom prst="ellipse">
            <a:avLst/>
          </a:prstGeom>
          <a:solidFill>
            <a:schemeClr val="accent3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Zakřivená spojovací čára 21"/>
          <p:cNvCxnSpPr>
            <a:stCxn id="7" idx="3"/>
            <a:endCxn id="19" idx="0"/>
          </p:cNvCxnSpPr>
          <p:nvPr/>
        </p:nvCxnSpPr>
        <p:spPr>
          <a:xfrm>
            <a:off x="2411760" y="1988840"/>
            <a:ext cx="1656184" cy="3312368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Zakřivená spojovací čára 21"/>
          <p:cNvCxnSpPr>
            <a:stCxn id="8" idx="3"/>
            <a:endCxn id="20" idx="0"/>
          </p:cNvCxnSpPr>
          <p:nvPr/>
        </p:nvCxnSpPr>
        <p:spPr>
          <a:xfrm>
            <a:off x="2411760" y="2996952"/>
            <a:ext cx="1152128" cy="2304256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křivená spojovací čára 21"/>
          <p:cNvCxnSpPr>
            <a:stCxn id="9" idx="3"/>
            <a:endCxn id="17" idx="0"/>
          </p:cNvCxnSpPr>
          <p:nvPr/>
        </p:nvCxnSpPr>
        <p:spPr>
          <a:xfrm>
            <a:off x="2411760" y="3501008"/>
            <a:ext cx="720080" cy="18002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Zakřivená spojovací čára 21"/>
          <p:cNvCxnSpPr>
            <a:stCxn id="10" idx="3"/>
            <a:endCxn id="18" idx="0"/>
          </p:cNvCxnSpPr>
          <p:nvPr/>
        </p:nvCxnSpPr>
        <p:spPr>
          <a:xfrm>
            <a:off x="2411760" y="4005064"/>
            <a:ext cx="288032" cy="1296144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Zakřivená spojovací čára 21"/>
          <p:cNvCxnSpPr>
            <a:stCxn id="17" idx="4"/>
            <a:endCxn id="13" idx="1"/>
          </p:cNvCxnSpPr>
          <p:nvPr/>
        </p:nvCxnSpPr>
        <p:spPr>
          <a:xfrm rot="5400000" flipH="1" flipV="1">
            <a:off x="2465766" y="3050958"/>
            <a:ext cx="3996444" cy="2664296"/>
          </a:xfrm>
          <a:prstGeom prst="curvedConnector4">
            <a:avLst>
              <a:gd name="adj1" fmla="val -5720"/>
              <a:gd name="adj2" fmla="val 5405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Zakřivená spojovací čára 21"/>
          <p:cNvCxnSpPr>
            <a:stCxn id="18" idx="4"/>
            <a:endCxn id="14" idx="1"/>
          </p:cNvCxnSpPr>
          <p:nvPr/>
        </p:nvCxnSpPr>
        <p:spPr>
          <a:xfrm rot="5400000" flipH="1" flipV="1">
            <a:off x="2933818" y="3519010"/>
            <a:ext cx="2628292" cy="3096344"/>
          </a:xfrm>
          <a:prstGeom prst="curvedConnector4">
            <a:avLst>
              <a:gd name="adj1" fmla="val -8698"/>
              <a:gd name="adj2" fmla="val 5348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6320" y="1844824"/>
            <a:ext cx="171253" cy="288224"/>
          </a:xfrm>
          <a:prstGeom prst="rect">
            <a:avLst/>
          </a:prstGeom>
          <a:noFill/>
        </p:spPr>
      </p:pic>
      <p:grpSp>
        <p:nvGrpSpPr>
          <p:cNvPr id="45" name="Skupina 44"/>
          <p:cNvGrpSpPr/>
          <p:nvPr/>
        </p:nvGrpSpPr>
        <p:grpSpPr>
          <a:xfrm>
            <a:off x="8072264" y="1340768"/>
            <a:ext cx="1071736" cy="440432"/>
            <a:chOff x="4283968" y="1844824"/>
            <a:chExt cx="1071736" cy="440432"/>
          </a:xfrm>
        </p:grpSpPr>
        <p:cxnSp>
          <p:nvCxnSpPr>
            <p:cNvPr id="46" name="Přímá spojovací šipka 45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Přímá spojovací šipka 46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Přímá spojovací šipka 48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Přímá spojovací šipka 49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Přímá spojovací šipka 50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Zakřivená spojovací čára 21"/>
          <p:cNvCxnSpPr>
            <a:stCxn id="12" idx="3"/>
            <a:endCxn id="44" idx="2"/>
          </p:cNvCxnSpPr>
          <p:nvPr/>
        </p:nvCxnSpPr>
        <p:spPr>
          <a:xfrm flipV="1">
            <a:off x="7956376" y="2133048"/>
            <a:ext cx="705570" cy="1043924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Zakřivená spojovací čára 21"/>
          <p:cNvCxnSpPr/>
          <p:nvPr/>
        </p:nvCxnSpPr>
        <p:spPr>
          <a:xfrm>
            <a:off x="7956376" y="4400916"/>
            <a:ext cx="1187624" cy="39623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7956376" y="45091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ETH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707904" y="1340768"/>
            <a:ext cx="114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A=23cm</a:t>
            </a:r>
          </a:p>
          <a:p>
            <a:r>
              <a:rPr lang="cs-CZ" dirty="0" smtClean="0"/>
              <a:t>B=70cm</a:t>
            </a:r>
          </a:p>
          <a:p>
            <a:r>
              <a:rPr lang="cs-CZ" dirty="0" smtClean="0"/>
              <a:t>C=2m</a:t>
            </a:r>
          </a:p>
          <a:p>
            <a:r>
              <a:rPr lang="cs-CZ" dirty="0" smtClean="0"/>
              <a:t>D=</a:t>
            </a:r>
            <a:r>
              <a:rPr lang="cs-CZ" dirty="0" err="1" smtClean="0"/>
              <a:t>Dongle</a:t>
            </a:r>
            <a:endParaRPr lang="cs-CZ" dirty="0"/>
          </a:p>
        </p:txBody>
      </p:sp>
      <p:cxnSp>
        <p:nvCxnSpPr>
          <p:cNvPr id="40" name="Přímá spojovací šipka 39"/>
          <p:cNvCxnSpPr>
            <a:stCxn id="35" idx="1"/>
          </p:cNvCxnSpPr>
          <p:nvPr/>
        </p:nvCxnSpPr>
        <p:spPr>
          <a:xfrm flipH="1">
            <a:off x="2123728" y="1940933"/>
            <a:ext cx="1584176" cy="1488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1043608" y="3212976"/>
            <a:ext cx="1224136" cy="576064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6156176" y="2276872"/>
            <a:ext cx="1224136" cy="576064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ovací šipka 41"/>
          <p:cNvCxnSpPr>
            <a:stCxn id="38" idx="6"/>
            <a:endCxn id="59" idx="1"/>
          </p:cNvCxnSpPr>
          <p:nvPr/>
        </p:nvCxnSpPr>
        <p:spPr>
          <a:xfrm flipV="1">
            <a:off x="2267744" y="3104094"/>
            <a:ext cx="1584176" cy="39691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>
            <a:stCxn id="41" idx="2"/>
            <a:endCxn id="59" idx="3"/>
          </p:cNvCxnSpPr>
          <p:nvPr/>
        </p:nvCxnSpPr>
        <p:spPr>
          <a:xfrm flipH="1">
            <a:off x="4211960" y="2564904"/>
            <a:ext cx="1944216" cy="53919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851920" y="278092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=</a:t>
            </a:r>
            <a:endParaRPr lang="cs-CZ" sz="3600" dirty="0"/>
          </a:p>
        </p:txBody>
      </p:sp>
      <p:sp>
        <p:nvSpPr>
          <p:cNvPr id="65" name="Elipsa 64"/>
          <p:cNvSpPr/>
          <p:nvPr/>
        </p:nvSpPr>
        <p:spPr>
          <a:xfrm>
            <a:off x="1043608" y="3717032"/>
            <a:ext cx="1224136" cy="576064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156176" y="3645024"/>
            <a:ext cx="1224136" cy="576064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7" name="Přímá spojovací šipka 66"/>
          <p:cNvCxnSpPr>
            <a:stCxn id="65" idx="6"/>
            <a:endCxn id="69" idx="1"/>
          </p:cNvCxnSpPr>
          <p:nvPr/>
        </p:nvCxnSpPr>
        <p:spPr>
          <a:xfrm flipV="1">
            <a:off x="2267744" y="3608150"/>
            <a:ext cx="1656184" cy="39691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>
            <a:stCxn id="66" idx="2"/>
            <a:endCxn id="69" idx="3"/>
          </p:cNvCxnSpPr>
          <p:nvPr/>
        </p:nvCxnSpPr>
        <p:spPr>
          <a:xfrm flipH="1" flipV="1">
            <a:off x="4283968" y="3608150"/>
            <a:ext cx="1872208" cy="32490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3923928" y="328498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=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  <p:bldP spid="57" grpId="0"/>
      <p:bldP spid="35" grpId="0"/>
      <p:bldP spid="38" grpId="0" animBg="1"/>
      <p:bldP spid="41" grpId="0" animBg="1"/>
      <p:bldP spid="59" grpId="0"/>
      <p:bldP spid="65" grpId="0" animBg="1"/>
      <p:bldP spid="66" grpId="0" animBg="1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cs-CZ" dirty="0" smtClean="0"/>
              <a:t>RPT1, RPT2, UR – </a:t>
            </a:r>
            <a:r>
              <a:rPr lang="en-US" dirty="0" smtClean="0"/>
              <a:t>v</a:t>
            </a:r>
            <a:r>
              <a:rPr lang="cs-CZ" dirty="0" err="1" smtClean="0"/>
              <a:t>ždy</a:t>
            </a:r>
            <a:r>
              <a:rPr lang="cs-CZ" dirty="0" smtClean="0"/>
              <a:t> 8 znaků pozor na </a:t>
            </a:r>
            <a:r>
              <a:rPr lang="cs-CZ" dirty="0" err="1" smtClean="0"/>
              <a:t>dvoupísmenné</a:t>
            </a:r>
            <a:r>
              <a:rPr lang="cs-CZ" dirty="0" smtClean="0"/>
              <a:t> značky</a:t>
            </a:r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 co si dát pozor a jak udělat první krok- </a:t>
            </a:r>
            <a:r>
              <a:rPr lang="cs-CZ" b="1" dirty="0" smtClean="0"/>
              <a:t>chytáky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427984" y="2132856"/>
          <a:ext cx="3935760" cy="1828800"/>
        </p:xfrm>
        <a:graphic>
          <a:graphicData uri="http://schemas.openxmlformats.org/drawingml/2006/table">
            <a:tbl>
              <a:tblPr firstRow="1" bandRow="1"/>
              <a:tblGrid>
                <a:gridCol w="491970"/>
                <a:gridCol w="491970"/>
                <a:gridCol w="491970"/>
                <a:gridCol w="491970"/>
                <a:gridCol w="491970"/>
                <a:gridCol w="491970"/>
                <a:gridCol w="491970"/>
                <a:gridCol w="491970"/>
              </a:tblGrid>
              <a:tr h="25562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</a:tr>
              <a:tr h="25562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O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K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1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M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X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B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562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O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K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1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M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X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B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62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O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K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0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H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C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S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B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562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O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K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0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H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C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S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 Black" pitchFamily="34" charset="0"/>
                        </a:rPr>
                        <a:t>B</a:t>
                      </a:r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9" name="Zástupný symbol pro text 1"/>
          <p:cNvSpPr txBox="1">
            <a:spLocks/>
          </p:cNvSpPr>
          <p:nvPr/>
        </p:nvSpPr>
        <p:spPr>
          <a:xfrm>
            <a:off x="539552" y="4653136"/>
            <a:ext cx="8229600" cy="10367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buFontTx/>
              <a:buChar char="•"/>
            </a:pPr>
            <a:r>
              <a:rPr lang="cs-CZ" sz="2800" kern="0" noProof="0" dirty="0" smtClean="0">
                <a:solidFill>
                  <a:sysClr val="windowText" lastClr="000000"/>
                </a:solidFill>
              </a:rPr>
              <a:t>Při práci přes simplexní </a:t>
            </a:r>
            <a:r>
              <a:rPr lang="cs-CZ" sz="2800" kern="0" noProof="0" dirty="0" err="1" smtClean="0">
                <a:solidFill>
                  <a:sysClr val="windowText" lastClr="000000"/>
                </a:solidFill>
              </a:rPr>
              <a:t>hotspot</a:t>
            </a:r>
            <a:r>
              <a:rPr lang="cs-CZ" sz="2800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cs-CZ" sz="2800" b="1" kern="0" noProof="0" dirty="0" smtClean="0">
                <a:solidFill>
                  <a:sysClr val="windowText" lastClr="000000"/>
                </a:solidFill>
              </a:rPr>
              <a:t>vždy</a:t>
            </a:r>
            <a:r>
              <a:rPr lang="cs-CZ" sz="2800" kern="0" dirty="0">
                <a:solidFill>
                  <a:sysClr val="windowText" lastClr="000000"/>
                </a:solidFill>
              </a:rPr>
              <a:t> </a:t>
            </a:r>
            <a:r>
              <a:rPr lang="cs-CZ" sz="2800" kern="0" dirty="0" smtClean="0">
                <a:solidFill>
                  <a:sysClr val="windowText" lastClr="000000"/>
                </a:solidFill>
              </a:rPr>
              <a:t>zapnout </a:t>
            </a:r>
            <a:r>
              <a:rPr lang="cs-CZ" sz="2800" kern="0" dirty="0" smtClean="0">
                <a:solidFill>
                  <a:srgbClr val="FF0000"/>
                </a:solidFill>
              </a:rPr>
              <a:t>–DUP </a:t>
            </a:r>
            <a:r>
              <a:rPr lang="cs-CZ" sz="2800" kern="0" dirty="0" smtClean="0">
                <a:solidFill>
                  <a:sysClr val="windowText" lastClr="000000"/>
                </a:solidFill>
              </a:rPr>
              <a:t>a odskok </a:t>
            </a:r>
            <a:r>
              <a:rPr lang="cs-CZ" sz="2800" kern="0" dirty="0" smtClean="0">
                <a:solidFill>
                  <a:srgbClr val="FF0000"/>
                </a:solidFill>
              </a:rPr>
              <a:t>0.0MHz </a:t>
            </a:r>
            <a:r>
              <a:rPr lang="cs-CZ" sz="2800" kern="0" dirty="0" smtClean="0">
                <a:solidFill>
                  <a:sysClr val="windowText" lastClr="000000"/>
                </a:solidFill>
              </a:rPr>
              <a:t>(v SIMPLEX režimu stanice automaticky doplňuje RPT1 a RPT2 textem „DIRECT“)</a:t>
            </a:r>
            <a:endParaRPr lang="cs-CZ" sz="2800" kern="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se\AppData\Local\Microsoft\Windows\Temporary Internet Files\Content.IE5\ZJXU7QRO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492896"/>
            <a:ext cx="402836" cy="411113"/>
          </a:xfrm>
          <a:prstGeom prst="rect">
            <a:avLst/>
          </a:prstGeom>
          <a:noFill/>
        </p:spPr>
      </p:pic>
      <p:pic>
        <p:nvPicPr>
          <p:cNvPr id="1027" name="Picture 3" descr="C:\Users\rse\AppData\Local\Microsoft\Windows\Temporary Internet Files\Content.IE5\0PLNW434\MC9004421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852936"/>
            <a:ext cx="417596" cy="412066"/>
          </a:xfrm>
          <a:prstGeom prst="rect">
            <a:avLst/>
          </a:prstGeom>
          <a:noFill/>
        </p:spPr>
      </p:pic>
      <p:pic>
        <p:nvPicPr>
          <p:cNvPr id="12" name="Picture 3" descr="C:\Users\rse\AppData\Local\Microsoft\Windows\Temporary Internet Files\Content.IE5\0PLNW434\MC9004421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573016"/>
            <a:ext cx="417596" cy="412066"/>
          </a:xfrm>
          <a:prstGeom prst="rect">
            <a:avLst/>
          </a:prstGeom>
          <a:noFill/>
        </p:spPr>
      </p:pic>
      <p:pic>
        <p:nvPicPr>
          <p:cNvPr id="13" name="Picture 2" descr="C:\Users\rse\AppData\Local\Microsoft\Windows\Temporary Internet Files\Content.IE5\ZJXU7QRO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223443"/>
            <a:ext cx="402836" cy="41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p4dar.de/wp-content/uploads/up4dar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74940"/>
            <a:ext cx="2123728" cy="1592796"/>
          </a:xfrm>
          <a:prstGeom prst="rect">
            <a:avLst/>
          </a:prstGeom>
          <a:noFill/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+ SW  infrastruktury</a:t>
            </a:r>
            <a:endParaRPr lang="cs-CZ" dirty="0"/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3419872" y="1628800"/>
            <a:ext cx="281865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2492896"/>
          <a:ext cx="6696744" cy="3235960"/>
        </p:xfrm>
        <a:graphic>
          <a:graphicData uri="http://schemas.openxmlformats.org/drawingml/2006/table">
            <a:tbl>
              <a:tblPr firstRow="1" bandRow="1"/>
              <a:tblGrid>
                <a:gridCol w="1674186"/>
                <a:gridCol w="1674186"/>
                <a:gridCol w="972108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modem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G4KLX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Lin, </a:t>
                      </a:r>
                      <a:r>
                        <a:rPr lang="cs-CZ" dirty="0" err="1" smtClean="0"/>
                        <a:t>win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DUTCH*Star, </a:t>
                      </a:r>
                      <a:r>
                        <a:rPr lang="cs-CZ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Satoshi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G4KLX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Interní </a:t>
                      </a:r>
                      <a:r>
                        <a:rPr lang="cs-CZ" dirty="0" err="1" smtClean="0"/>
                        <a:t>zvukovka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Raspberry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G4KLX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DUTCH*Star, </a:t>
                      </a:r>
                      <a:r>
                        <a:rPr lang="cs-CZ" b="0" i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Satoshi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Alix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G4KLX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Lin,</a:t>
                      </a:r>
                      <a:r>
                        <a:rPr lang="cs-CZ" dirty="0" err="1" smtClean="0"/>
                        <a:t>win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Interní 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zvukovka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Alix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G4KLX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ICOM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ON8JL node </a:t>
                      </a:r>
                      <a:r>
                        <a:rPr lang="cs-CZ" dirty="0" err="1" smtClean="0"/>
                        <a:t>adaper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CMX859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UP4DAR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Atmel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AT32UC3</a:t>
                      </a:r>
                      <a:r>
                        <a:rPr lang="az-Cyrl-AZ" dirty="0" smtClean="0"/>
                        <a:t>А1512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d-star.nl/products/mini-hs/images/mini-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2037225" cy="1584176"/>
          </a:xfrm>
          <a:prstGeom prst="rect">
            <a:avLst/>
          </a:prstGeom>
          <a:noFill/>
        </p:spPr>
      </p:pic>
      <p:pic>
        <p:nvPicPr>
          <p:cNvPr id="1030" name="Picture 6" descr="http://draf.asso.fr/public/Dstar/.DVNode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268760"/>
            <a:ext cx="1985172" cy="13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Uživatelský HW a SW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9698" name="Picture 2" descr="IC-80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762000" cy="762000"/>
          </a:xfrm>
          <a:prstGeom prst="rect">
            <a:avLst/>
          </a:prstGeom>
          <a:noFill/>
        </p:spPr>
      </p:pic>
      <p:pic>
        <p:nvPicPr>
          <p:cNvPr id="29700" name="Picture 4" descr="IC-92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762000" cy="762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278092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ID-80AD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278092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ID-92AD</a:t>
            </a:r>
            <a:endParaRPr lang="cs-CZ" sz="1400" dirty="0"/>
          </a:p>
        </p:txBody>
      </p:sp>
      <p:pic>
        <p:nvPicPr>
          <p:cNvPr id="29702" name="Picture 6" descr="ID-3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068960"/>
            <a:ext cx="762000" cy="762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691680" y="278092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ID-31A</a:t>
            </a:r>
            <a:endParaRPr lang="cs-CZ" sz="1400" dirty="0"/>
          </a:p>
        </p:txBody>
      </p:sp>
      <p:pic>
        <p:nvPicPr>
          <p:cNvPr id="29704" name="Picture 8" descr="ID-5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068960"/>
            <a:ext cx="762000" cy="7620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483768" y="2780928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ID-51A</a:t>
            </a:r>
            <a:endParaRPr lang="cs-CZ" sz="1400" dirty="0"/>
          </a:p>
        </p:txBody>
      </p:sp>
      <p:pic>
        <p:nvPicPr>
          <p:cNvPr id="29706" name="Picture 10" descr="ID-880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1440160" cy="55843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51520" y="4221088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ID-880H</a:t>
            </a:r>
            <a:endParaRPr lang="cs-CZ" sz="1400" dirty="0"/>
          </a:p>
        </p:txBody>
      </p:sp>
      <p:pic>
        <p:nvPicPr>
          <p:cNvPr id="29708" name="Picture 12" descr="IC-2820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79" y="4509120"/>
            <a:ext cx="1485637" cy="576064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1691680" y="4221088"/>
            <a:ext cx="890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ID-2820H</a:t>
            </a:r>
            <a:endParaRPr lang="cs-CZ" sz="1400" dirty="0"/>
          </a:p>
        </p:txBody>
      </p:sp>
      <p:pic>
        <p:nvPicPr>
          <p:cNvPr id="29710" name="Picture 14" descr="IC-7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517232"/>
            <a:ext cx="2129921" cy="825888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179512" y="52292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IC-7100</a:t>
            </a:r>
            <a:endParaRPr lang="cs-CZ" sz="1400" dirty="0"/>
          </a:p>
        </p:txBody>
      </p:sp>
      <p:pic>
        <p:nvPicPr>
          <p:cNvPr id="29712" name="Picture 16" descr="IC-9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445224"/>
            <a:ext cx="2995908" cy="1161679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123728" y="522920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IC-9100</a:t>
            </a:r>
            <a:endParaRPr lang="cs-CZ" sz="1400" dirty="0"/>
          </a:p>
        </p:txBody>
      </p:sp>
      <p:pic>
        <p:nvPicPr>
          <p:cNvPr id="29714" name="Picture 18" descr="https://encrypted-tbn0.gstatic.com/images?q=tbn:ANd9GcTIn8-d--NBzQOllifVotADXYijiZA61J2SFuyN6w9pOqJfuA0hJ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836712"/>
            <a:ext cx="2847975" cy="1609726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683568" y="1844824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UP4DAR</a:t>
            </a:r>
            <a:endParaRPr lang="cs-CZ" sz="1400" dirty="0"/>
          </a:p>
        </p:txBody>
      </p:sp>
      <p:pic>
        <p:nvPicPr>
          <p:cNvPr id="29716" name="Picture 20" descr="DVA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1700808"/>
            <a:ext cx="1552575" cy="895351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3851920" y="1484784"/>
            <a:ext cx="61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DVAP</a:t>
            </a:r>
            <a:endParaRPr lang="cs-CZ" sz="1400" dirty="0"/>
          </a:p>
        </p:txBody>
      </p:sp>
      <p:pic>
        <p:nvPicPr>
          <p:cNvPr id="29718" name="Picture 22" descr="http://www.dvdongle.com/DV_Dongle/Home_files/shapeimage_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3068960"/>
            <a:ext cx="1665524" cy="774601"/>
          </a:xfrm>
          <a:prstGeom prst="rect">
            <a:avLst/>
          </a:prstGeom>
          <a:noFill/>
        </p:spPr>
      </p:pic>
      <p:sp>
        <p:nvSpPr>
          <p:cNvPr id="25" name="TextovéPole 24"/>
          <p:cNvSpPr txBox="1"/>
          <p:nvPr/>
        </p:nvSpPr>
        <p:spPr>
          <a:xfrm>
            <a:off x="3851920" y="2780928"/>
            <a:ext cx="1008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DV-</a:t>
            </a:r>
            <a:r>
              <a:rPr lang="cs-CZ" sz="1400" dirty="0" err="1" smtClean="0"/>
              <a:t>Dongle</a:t>
            </a:r>
            <a:endParaRPr lang="cs-CZ" sz="1400" dirty="0"/>
          </a:p>
        </p:txBody>
      </p:sp>
      <p:sp>
        <p:nvSpPr>
          <p:cNvPr id="29720" name="AutoShape 24" descr="data:image/jpeg;base64,/9j/4AAQSkZJRgABAQAAAQABAAD/2wCEAAkGBxQTEhUUExQUFRUWFxQWFRcYFx0WFxQYGBcWFxgWFhgYHCggHBwlHBUVITEhJSksLi4uFx8zODMsNygtLisBCgoKDg0OGxAQGyskHyY0LC8sLCwsLCwsLCwsLSwsLCwsLCwsLCwsLCwsLCwsLCwsLCwsLCwsLC4sLCwsLCwsN//AABEIALAA8AMBIgACEQEDEQH/xAAcAAAABwEBAAAAAAAAAAAAAAAAAQMEBQYHAgj/xABFEAACAQIDAwgGBwYFBQEBAAABAgMAEQQSIQUGMRMiQVFhcZGxBxQyU4GTI1JyocHR0jNCQ2KCshWiwuHwFiRjc5JECP/EABoBAAIDAQEAAAAAAAAAAAAAAAACAQMEBQb/xAAsEQACAgEEAAUCBgMAAAAAAAAAAQIDEQQSITEFExRBUTJxIiMzYZGhQoHB/9oADAMBAAIRAxEAPwBpvdjJRjsSBLKAJTYCRwBoOABsPhUV6/L76b5r/qqb3tgvjcSf/K3kKifVhSjoS9el99N81/1Ufr0vvpvmv+qlPVqHqtBIn69N76b5j/qoxjpvfTfMf867GGrr1egBP16b303zH/VXXr03vpvmP+quvVjRermgAvXpffTfMf8AVR+vS++l+Y/6qHIGhyNAHXr0vvpfmP8Aqo/XZffS/Mf9VcclRcnQAr65L76X5j/qoDGS++l+Y/50nkNDIaAFfXJfey/Mb86HrkvvZfmP+dI2o6CBT1yX303zH/Oj9cl97L8x/wA6So6AFRjZfey/Mb86HrsvvZfmP+dNZcQi+0wFJx46MmwdfLzoJSY99dl97L8x/wA6HrkvvZfmP+qk6FBDOji5fezfMf8AVRHFze+m+Y/6q5oUAGcZN72b5r/nRety++m+a/6qI0RqADOMl99N81/1Vz63N76b5r/qoEUVqkAetze+m+Y/6qL1yb303zX/AFUdq5IoILFvUP8AvcR/7W8hUXlqb3oT/vMR/wCw+QqOC0EobiOuhGaY4zb0MZK6sRxyi4HxqI2xtwSIFjzrzrknpFjpob8bVOAyiz5KO1VvYuBdgJVIFib3J51rUab1NcXiUL02Yk/ClXJdZVKtKT6fRZAKFqj4tvwMwUNa+lyMqjvJoxt2LOUOlr2Y+y1ugEUyiyjciQC0eSoZd40IbTKw4AnRu4gaUi+8vMBVVD31U3It2MDrRtYb0T+SiyDqquTbzG6lQLaZwRr25SDSbbxvmJAunQNAR/UBU7GRvRaeTHVQ5EdVVFdqz2Is7A8DYgjuyiui2LYBMkvfYg69Z4VPltkOaLZ6uKJoF6wPjwqsNgsWzAlcpHAkhb2+NqTGy5hclo0J488C9+64qfKYvmolto7RjibKAXNr6EWqNk3gHREfi3+1Nf8ACB0zQg9lz5ClPUoQNZy3YE/OmVPyDsGGKxedixFr9F7042cgdwp1Bv5VPRz4MRJ9GM3OzHJ3WprjNoxAoUGXLm4KDe9uojhrUTp/DwzTptV+NKUeB7AFByZrEcAervp02FNREe3QNCtwePAW06Br507wG8MIurMRroSNB1gnwpHWlBPPIt01K6W1cew6OGNIYlljF3IHn4VLrikIuGUjrzC1VreOZGlFmU8wcCD0tppSDVQU5YZ1/iUfRc9wpbD4lHNgdeo6H76hSg43HjUjsvDq+fMeGW2vSb0rlg3Q0KseE+SR5OiMdOEx0AsrSqGGhufOl4nif2HRu5gfxpjnTjsk4sjylFkqV9WFcnC0CkvvO1sVOf5z+FUbaO8bZikYA6M3T8KuW+mKjTEYgO6rd2tc9grLyl2YjXWpGjHdwgoMKzuqKLsxCgdpNhrVzO50Mcd3kJezWuwRWYDQDp41B7I2bPHKkuUc03F2A6NKe7wTO7ozhQwRlAW+UWY3Iv13FXVzht/cW3T3xw2sI73fxkUUWWSRFOZjlvcrwBBt3UvFhsEFU2Qk8faNVJ0ytzl0ocuTw/4KSt7Xk0am921Qg0lt/k7LAnnKF7uAqSj2ag5zo7IAScpK9Wt7Go1cLIw0UnuFXV8bmhyCOTNyeU6W1y286Nk85SLdP6ecJRsaXwV71nBg3GHJ75GI8KH+Kwg83DQjvBbzNIpsGU/u04TdqU9VX4tfscrNa9zhdt29mKFe5Pzov+oJRoMoHUFA/CuMdsKWPLoWvfgCSLddJpsWc8IZf/k/jSvzc9Eryzttuzn+Iw7jakX2jKeLsfiadx7s4k8Ij8SB5mnCbqT9SDvb8qNlr+Qcq18EM0rHiTRfGrCu6UnTIg8TS6bodcvgtHprWR51RVJKRN6u/wD0lH0yOe6wpRd2IB7w97AeQp1pLCHqayj52t00WtX9Ng4cfw795JpZdmQrwiTw/On9HL3aFWrSfCM7YE0a4UngD8AT5VpCwIOCqPgPypdI2Psqx+ypPkKb0kV2yHqpSfRnMWzpTwhY/wBJ/KncOxJjxhIHeB+NaImy524QzH+hh5il493cSQx5IgKLm7KOi/XUqqpdyF86z2RS8Lu2pTMwsQxUjMONr9HYRTlNhRDoHjUs0LJmDCxzEkd4Fq4q5VQx0VO6eexguyoh+6PCumwMdvZHhVp23u9GmGWRJ1z5c5BdUDXBKhQe46X6Kry3tr2j4UsHCWUkD3x5bE8G7c5Cb5bEE8bHr+NOaSwq3lP2B/dT7ka510cTaRvqk3BNkH6VsKRipXHDlDeqNFLl4WNbpt7BBp5rgEFzoRfqqo7d3OjdS0YEbgE6aA/Cqy2LaeUVzBbYZio5trqDa5IHjT7bUNuSJa+ZZGvlyjjHa1+jQ1U8NoxB7vA1K4/aZxAhRlC8ghQEH2rkG58KeO1RfHJZO6+6SjKXAjtBlsNRx66V2HgeUe3EaE9vUKGD2G0t8rKAOu/4VJ7vQGGVkJBKka/fT0YdiRGs01lVe9rj5L9itkwwAJYvIAM+tlU/VFuqmrvGouUQDpvSmNm55PEk1M7o7WwqCRJyive4L25ykcBfyrpzflwzjJxYx3yxkgFxYIuoS3DQAigcY3YPgKR2pGi4mYxKEi0tY3Vj9YW67cKQEo6xTQmpLJEo4eBzJKzMvEnnWsNeHZ8KdJgZ24RTEfYf8qmtwcC5l5axCKpAJBGYn6t+iwrQBWa3VbJYjg0V6fcssy2PYGJPCCT45V/uIpxHunij/DVftOPwvWlGsj236VcUk0scOFiyxySRhnZiWyMVvlW1tR11V6ux9Fj09a7JyLcqc+08Q+JP4U6i3GP70w+CX82qg4v0obSt7WEivwywyOf8zmo6b0g7Qb2saRw9iFF43I4r1Cld1vyCrq+DWI9xo+maU9wUeYNOE3Lww4mVu97f2gVhc292LfRsZi2B/mCf2imL4t2F2kxDXynnzyEc4266XfY/8htsF7HoWTYWAjF2WIDreTT/ADNUdLtnY0R1nwAI6BIjEfAE15+dYzqIVvobtr09tGyICRYceApXu+Scx+D0nDtzCHDNioCksS31iAuTcDKBprcjjSWG26HkEbxywteQMHy80oiSAXViDmR2Isf4bdVUL0dwPJsPFJGpd+UlCqOLMBGwAuRrpU5jQMcszRMqSStHLAGdWYxiMRyP9GWABjnIGt+cKrGJ+LEl8OsqqqO8YcBySqlgCMxFrjXXhUXhdsSlGUtBnM/q4eMF4mBRXLBS2pClxbNa613jd5MGbxiaEc1wBIcqc1jFkYnhZgQRxtrUPsNo8QWSOeFZTIZgscRCo6ckisoa11yjVeJEvRpUgNMHsGVo1JlDHM6PdTcMjFDa3FeaaXTds3sZPBNPjdqGwtvljFDyRDSKsiMWBz5gJZGNgLMBKhI4XfjVjdNf+GrPOn8lTrjnooWNwLhjFJcFDwFrHpvqOHA24Vy0fwtp8KtO2sE8rmVCua12VuBsP3SOFVvEo4BuF0F+PZ2CtlU045M04tPA3wK3mP2P9QqS5Okxsx0YupUkjLqDa167Jm+qh7ia5lt0ZTbR0qq3GKTLZtNPppPtGoHeEER3U27qse0k+mk+0aYYvBh1KmgYwmQWlbr1o4WtLrwNSO9OESHEkK6uLXJU3AJvpfrp/s7Z0T4Uy5busqre/wC6ynS1NGORZT2vIthHMYOXW46a52bIWmZjxbU+AFEGy8dV4X6uw/nScM6pMcxsB06/hTUYjYmWanUW2VeXJ8F2xg1+A8qY4lRYEi9rntFOjjllVWjV30tcCwJGml7VK7D3XkxNncBIr2N2BdgDYgAcO+9dWdkUss48IScsItG7260KRIZEV3IDHMLhbgaKOA6NanocDEvsxovcoFLgVVd7N8vUzIggeR1iWVbewwLFWzN+7ly3149FcmUnJ5Z0lFJYRa1rqobdzaMk8KzScmqyKrRqpJKg39snieHACpcNSjHVYDt7ZExnne8aoZpyCW1I5V+gLW+k1gm/a5cVIDf25La9bknzq6nGXkz6jpYI9t3XYc54+g6AnoP50lJsJUJBkN8oJAUDS4Ue0T1nwqxYOYFEFxmyrpfXQC+ldSRKTqAei5F+o/gK0JR9zLvkVpdjRBC30jZWItdRe19dF7Kc4XZkBYKYja7cXY6La2l7a3NToWw4f7348K5L21JAA4k8B1k1P4cdEOcmNBsmEcIk8Ln76gdqYpklZFKKoKkAKAeg9VToxyyqwgdWbThrbt7rdNI4zd9ZJDIXIvbQAdAtxqvPwTF4+plw9FqOcFjljID+tYkITwDGNcpPZcg1K7ubpthJVImDxRqyRqy88IQgszAgaGNeA6TUd6H2+ixo6sWx8UX8qvLGsz7NsXwU7H7h4eVgbslxMsmQIvLLM4dg5INjoBmGtTe7u6cOHlaZWleRxZ2dgcxAUA2CgDRFGnVUg5p9hZha1QSnyV6TZuDwKoiROWF+TRc80nBUYgsSQtsouSBoKTjnWS9g6lTZkdSjoTwuD5i4qRkxwixEnKD2gpjP8gCgqP6mc1JogNyyg8bd1A7hkq6x+19l/I1UdprdXHWhHitaVtHBKqOyi1lbS/YazrHjRu78K2af6GYro4kincrPgzkxiSZOAmiYkHvBJH41ZNnRcqmbD4tnXtCtbsIsCD31e8TgFa4IDA3uDqKpO1dwjG3LYBzBKNcl/o27NeHlXPwmdDLRc9pN9NJ9o00mkAU5iAtjck2AFtTT7aSfSyH+Y1nfpUDiPDkEiMuQ46CSNL/fTgueDP2VVDL1M2U9YvoasOwXCYPEB2ADGN479OU2a3iKicJgC5ygjhfX/arDh4ZIsNJGJOZlk5oUa5gbglhfoXhTV2RTwy+fh90ob4rhctjKN7jWmOKQBtOFv+CneGUkAk8aSx6WK9x+6oRTKGEWndN/oR2Ma1Pct74e3U7/AHm/41k26L/RuOph5Vp247XjmX/yfcyL+RrbdzQmYa+LWivbX3uxc4L4No4oMzrG+UPNKEsGkAfmolyLXBJvfSs62/jMTIx5TESvmUK12FmUEkKQtha5Jt21B4zFyLBAgYqBGAQDbUWBqM5U24nxrCayxYPQWZyLdbm3wF6lcBvAuFZZI5XzAjmhmKsL3KsOBBGlU04d8oZtAeFzx+FJNHbpB7qAPVm723IsZAs8JujXGosVINmU9oOlZtvfh1fFSIFhMmZ2JcE2TmjRQRfU8b069AM98LiU+riAQOoNEn4qaQ3zwyrjJWAlEhC86O2qkKbG97C4OvaKsq+opv8ApKVtra7LyTRsiqQ6uwQM2aNwrBLgkDWo2XaUxYjlnIvbjbp/ltVixOHEhUnDHms371rZyCzWW17m9PlwMa8EXw/OtMcLJkc8Fa3ckbln57Och0Ym1ww4X7KW3teQ4cHKVGcZxe/NsbXt22qyCIDgAO4Woit9LX++kcQVnOcFC3TDNiEyjRbljwsCCLG3WfKtD403jjVBoFXuAFIybSiT25EXvYCiKUURZJzecFo9EXtbQHViEPjH/tV6nSxuKz70OYlHm2iEYMOUw7gjgQUkXzQ1ocvGs8uzbHpDRhTHH7ZggBM0gXKFYixJszMq2Cgk3KkaVJmPrqv7x7vR4oqXZlKpKoIHvAtjr9UrcX6zUE4Fk2/DNE7qGkVXaEoyFW5QHKyBXsbg6E6cD1VTk35lV29TzTQLEkrxYgMGAYgZYWylrjXRzbTSrHs3YawMx5WSTPJJMysFC8rJfPIMq3ubnS9h0UUW78DSI6xEuiRxrz39mL2AyhgrWsDqOOtAZwcbL3xfGLbIqKYZXspLao7R8SBoQARp01B46QZW+z+FTG8WDih+jhUYcacoY0AMmlzcjja/DtqpTx5rgvIRa1i3R22rdp4PazLbJOSNRVg2qkMDwIIIPcRpR2FZVsreBNmvqkjQyCzKrXyG9w4VjbrGnG4rRtk7YhxKcpBIsi9NuKnqZTqp7DWGyG2WDZCW5ZH+Li+kfvNRe3NgR4uFopQcpsQQbFSOBB66ncQOe3ea5FQOZXN6N54Q7wYjOVBKRsti4+qWHA/DjaozYMyTK4YtcXBB0K3GoZesEVtQA6aqW3dw4JpTMjSQSn22jtaT7Sm4v208NsXlomVtm3apP+TN9lx2HJm2dAA1vuYdhpvtiRbqARcXuOkcONJbQhmhxb5CZAhy3YgEiwOVgO860x2mQ0jWBBJvr08Kh4csoHGW3LLRug1xIPsnzrTtwG504/8ASfHlB+FZFujJybSBybELY2JuQTpoK0DdfeBIHkJSQqyL+7a5UtoL/arc05UbTBlK7PsZDtoaKOoyL4O1RQqc3mhZZDdGVHkneIsLZ1Mma3euYA9tQqrWDGODbk6Mh6b/APOiivQdLUo0a2/aXPVl08b0Aa5//P0umNTqOHb/AOhKP9Fd+kbakUWMZHz5ssZGXKBZltqWP8hHXT70G7EMWGlxJYH1goAo/dWEyDXtJdvAU19KG42MxmMSbDLEy5EVwz5bFSx1BGoIPRUxlhiTjuWCmRbcc3OHw7v7IJLE9ZtzRYWvr31zitr4pVUtHHFmKgZje/HN09HN8at2E9H+1LWEmAw63vliRn/uQC/Clm9EEkpDYjHs5tbmRBAO7XSndhUqeekZyNtTNxnI5t7Kote/RdeFu2msm0SxOeWUjQAZrWBa9+OthpWwYT0M4Jf2kk8n9YX+0VLYf0XbLT/8wf7bu33FrUu8sVaR57kxaC5LcTwL36b0I7yHmRlz/JGXPX0Xr09gd18FD+ywuHjPWsSA+Nr1IgKvAAdwt5VG5k7UjMvQnsaWFcTJIhQSmIKGUo10DkgqwGn0mh760mRb108nYTTLE4gC+Ygd7AeZqOwYebTopu8ZY2HGo7E7YiUm8sfwJbyFNYd5oFcHM7dycfEinVcn7COaO9sYmOA2kZj9kaeOlRSb0ohvHGxPQW/IVFY7aBlVs1yVZcpP1Wz3/wBPhUazVtr0yxyZZWvPBYNu42UxLI8TkPfKwtYAasSSeJ4eNV0ShgCOB1p5PtqQwGBlLqbWOYc0DW1rX49RqPSMKABft/53U1blnDXAsksZQjiNiSYvPFFlzCPNzjYaMNPjVNQ4nAzXUyQSjiOBPw1DDxFazuTCTNI4HNEYUntLXHkan9ubDhxSZJ0DdTcGU9asNRWG/wDUZvplmtJ+xYJ157d5ogtPWh1PfXQhqosGWSsu3736xOHm5OAonG5ZAx++tiEVYr6Y9kFJkkA0NxejIJZKlh8W8rmRzdn1c8LnhwHdR7Rw91DLqV42HRTDBYjLoaseExyNEUBGYq+nwpctM6tEara9spYwia2RMeSsDocpPhSza0y2N7FuwU9ZwoubkDUgcSNOFd2DxHJ5Sz6mh5s58MyPBjIuUiZg6ke1E9rEixzC4A4dVdS7t7FUXHLyG1wqu5NSO9E+GlwQlgjW6iyn2CuYdY9o3HbxppsvE5UUkWLKCeisarjdJvlGnzJVrBjGLBWR0KstmawbiBc2B+FIX0qe34lzYxz3VAMOaaxTjiTSNUZZimeodwtmjD4DDxg3vGrk9ZfnnzqwVmGB27iORiXlCoEcYGUAcFA76E+MkPtSOf6iPKtMdHN8tlD1MU8GlPiUHFlHxFMptvYdeMqfA38qzZte3vN/OknlUcSBVi0aXchHqZPqJoE2+GHHDO3cv50wn34H7kLf1EDyqjvjUHFh8NaS/wAQQ+yGbuFHlUR7f9h5lz6RbJ98pz7Kxr8L0yk3jxTfxbfZVR99r1ERQ4h/Yw0p7wRT2PdzaD8IVT7TAfj+FG/Tx6RGy5+4lNtCVvalkPexpqbnjc9+vnUxDuHjm9ueKP7NyfuApzH6L7/tcXI3cLebGo9VBfTEn08n2ysySqBqyjvIFMZNqRA/tFv2a/2itCw/ouwQ9rlX73t5Vn29+7seFx4iQHk2QMoJuem+veKR6yXsi6nRxlJRbFYpgcx4AhRc2FyCa5EyngwPdr5Uh6mg0C6acdbeNKwmzW6qX1ssdHVh4FHftlPj7HQe/AN32sKntgbsSYlc/wCzQ9LA5j9kVCuhIsOJ0HedK28Ri1gLAcBSeqskR4h4XRpdqg2857/0Q2z9kRwJkjGnEnpY9ZpVoKk2jpNoqpbbeWYEsLAvauqKjoJBTDa+yYsShjmQOp6+I7jT+hQBmO0fRHhwrNHLKCASqmxHde16yko0Mp61JB7ez416jIrJ/SLuLIXOIwyZwdXReIPWB00E5IDY8gtpqCKkb1T8HLJE2WxU/VYEfcam8JjHkYg2Ugai1zW+vVxUcSKI+H23T/LwP48IgNwPh0eFPGxH/OFMeS62Y/d5CmWPw7qVOY5X9nXUDto9ZFfSi/U+D3UQU7Gvjgp23o2aWR7aX4/71GpEWsoFyxCgDiSTYDxNa96RWWHYqRgDNNLEl7C5ynlDfr0Ws83GwXLbQwif+aNz3RnlP9NYpPLyKlhYNNw+6+Pa30aIBoMzAdnbT+HcTFt+0njUfy3J8h51o4FC1S7Jv3F8uPwUaH0cp/ExEjd2nnepCDcHCLxV272P4Wq1UKVtvsZLBEYfdnCJ7OHi7yoY/wCa9SMWFRfZVVHYoHlS1CoJBQoUKACtR0KFABGsz9LmE+mwco6eVjPgGX/VWmGqb6UcNmw0be7mRvEMn+qofRbQ/wAyP3Rntta5Uc7w/GlK56RSHql9S+4/2ZHmliXrlj/uF/urZhWS7rrfFQD+cnwU1rIpo9HK8bl+dFfsHQoUKY4oKFChQAKFChQAKI0dCgDPfTBs3NBFiAOdC9m+w9h5geJrP4GtKp+sLd+lbjvBs0YjDywn+IjKOw20PjasGiY5Y2Isw0YdTKbEeNRI36Ce2f8AD/snb002jJmkgXqA/up3UdsscrjFHUbffSxfJ1/G/wBGP3/4F6Ysdd8HhxwiiaRvtSlQvgqH/wCjXfoM2fymPkl6IYvvlJC/GyN4VAekPFcptKe2ojyRD+hAD95atF9AODtBipSNXmRB2rGgI++V6c8yaqKOhQoAFChQoAFChQoAFChQoAFChQoAI1F7yYAz4eSMWzEXW/1lIYeVStFagmLcXlGGqOOh7R0jsNAVfN7t2CxM0C3J/aIOn+Ze3s6fOhaA2JF+BB0I7CDqDSNYPT6fUwtipJ8lm3Fivi1P1Uc/h+NaaKo/o/2Y6s8rqQpUKhIsTc3JsejQa1eBUx6OR4rarNQ2nlYQdChQpjnAoUKFAAoUKFAAoUKFAHJFYtvrs3kcVMoFlZuVX+vU/wCbNW1GqP6UNmZoknHGM5W+y3DwNvE0FtEsTKOj8wHsB+6mu43Oxt+25ojLaE9mlIbiTZTiJPqRSMO8K1qSHZ2vFrN1VZTNoYnlJ55Pryyv8GdiPurfvQ7hcmy4b8XaV+/M5t91vCvOsAsnw/CvU25GG5PZ+FTqhj+9b/jVhwCcoUKFQAKFChQAKFChQAKFChQAKFChQAKFChQAVJmEXvYX67C/jStCgDkCuhQoUAChQo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722" name="Picture 26" descr="http://www.papasys.com/attachment.php?attachmentid=779&amp;stc=1&amp;thumb=1&amp;d=13693124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5013176"/>
            <a:ext cx="2368757" cy="1744985"/>
          </a:xfrm>
          <a:prstGeom prst="rect">
            <a:avLst/>
          </a:prstGeom>
          <a:noFill/>
        </p:spPr>
      </p:pic>
      <p:sp>
        <p:nvSpPr>
          <p:cNvPr id="29" name="TextovéPole 28"/>
          <p:cNvSpPr txBox="1"/>
          <p:nvPr/>
        </p:nvSpPr>
        <p:spPr>
          <a:xfrm>
            <a:off x="6372200" y="4725144"/>
            <a:ext cx="103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DVRPTR V3</a:t>
            </a:r>
            <a:endParaRPr lang="cs-CZ" sz="1400" dirty="0"/>
          </a:p>
        </p:txBody>
      </p:sp>
      <p:pic>
        <p:nvPicPr>
          <p:cNvPr id="29724" name="Picture 28" descr="http://www.up4dar.de/wp-content/uploads/up4dar_smal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2420888"/>
            <a:ext cx="2880320" cy="2160240"/>
          </a:xfrm>
          <a:prstGeom prst="rect">
            <a:avLst/>
          </a:prstGeom>
          <a:noFill/>
        </p:spPr>
      </p:pic>
      <p:sp>
        <p:nvSpPr>
          <p:cNvPr id="31" name="TextovéPole 30"/>
          <p:cNvSpPr txBox="1"/>
          <p:nvPr/>
        </p:nvSpPr>
        <p:spPr>
          <a:xfrm>
            <a:off x="6300192" y="54868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UP4DAR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Uživatelský HW a SW </a:t>
            </a:r>
            <a:br>
              <a:rPr lang="cs-CZ" dirty="0" smtClean="0"/>
            </a:br>
            <a:r>
              <a:rPr lang="cs-CZ" dirty="0" smtClean="0"/>
              <a:t>UP4DAR -</a:t>
            </a:r>
            <a:r>
              <a:rPr lang="nn-NO" sz="2200" dirty="0" smtClean="0"/>
              <a:t>Universal Platform for Digital Amateur Rad</a:t>
            </a:r>
            <a:r>
              <a:rPr lang="cs-CZ" sz="2200" dirty="0" err="1" smtClean="0"/>
              <a:t>io</a:t>
            </a:r>
            <a:r>
              <a:rPr lang="nn-NO" sz="2200" dirty="0" smtClean="0"/>
              <a:t/>
            </a:r>
            <a:br>
              <a:rPr lang="nn-NO" sz="2200" dirty="0" smtClean="0"/>
            </a:br>
            <a:endParaRPr lang="cs-CZ" sz="2200" dirty="0"/>
          </a:p>
        </p:txBody>
      </p:sp>
      <p:pic>
        <p:nvPicPr>
          <p:cNvPr id="30722" name="Picture 2" descr="http://www.bederov-shop.de/online/templatemedia/all_lang/resources/_wsb_521x370_UP4DAR_Blockschaltbild_kle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0529"/>
            <a:ext cx="8064896" cy="5727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D-Star je uzavřený systém</a:t>
            </a:r>
          </a:p>
          <a:p>
            <a:pPr lvl="1"/>
            <a:r>
              <a:rPr lang="cs-CZ" dirty="0" smtClean="0"/>
              <a:t>Je dopodrobna dokumentovaný a otevřený</a:t>
            </a:r>
          </a:p>
          <a:p>
            <a:pPr lvl="1"/>
            <a:r>
              <a:rPr lang="cs-CZ" dirty="0" smtClean="0"/>
              <a:t>AMBE 2020 </a:t>
            </a:r>
            <a:r>
              <a:rPr lang="cs-CZ" dirty="0" err="1" smtClean="0"/>
              <a:t>vocoder</a:t>
            </a:r>
            <a:r>
              <a:rPr lang="cs-CZ" dirty="0" smtClean="0"/>
              <a:t> je dostupný, cena cca 20 USD. Není vázán ICOM, vyrábí ho firma DVSI stejně jako pro jiné DV systémy (</a:t>
            </a:r>
            <a:r>
              <a:rPr lang="cs-CZ" dirty="0" err="1" smtClean="0"/>
              <a:t>Tetra</a:t>
            </a:r>
            <a:r>
              <a:rPr lang="cs-CZ" dirty="0" smtClean="0"/>
              <a:t>, DMR…)</a:t>
            </a:r>
          </a:p>
          <a:p>
            <a:r>
              <a:rPr lang="cs-CZ" dirty="0" smtClean="0"/>
              <a:t>D-Star je drahý</a:t>
            </a:r>
          </a:p>
          <a:p>
            <a:pPr lvl="1"/>
            <a:r>
              <a:rPr lang="cs-CZ" dirty="0" smtClean="0"/>
              <a:t>Ceny radiostanic jsou obdobné jako u těch, které D-Star nemají (</a:t>
            </a:r>
            <a:r>
              <a:rPr lang="cs-CZ" dirty="0" err="1" smtClean="0"/>
              <a:t>Yaesu</a:t>
            </a:r>
            <a:r>
              <a:rPr lang="cs-CZ" dirty="0" smtClean="0"/>
              <a:t>, Kenwood)</a:t>
            </a:r>
          </a:p>
          <a:p>
            <a:pPr lvl="1"/>
            <a:r>
              <a:rPr lang="cs-CZ" dirty="0" smtClean="0"/>
              <a:t>Cena a složitost přípojného bodu sítě (</a:t>
            </a:r>
            <a:r>
              <a:rPr lang="cs-CZ" dirty="0" err="1" smtClean="0"/>
              <a:t>Hotspot</a:t>
            </a:r>
            <a:r>
              <a:rPr lang="cs-CZ" dirty="0" smtClean="0"/>
              <a:t>) je mizivá (obyčejné PC a jakákoli RDST- </a:t>
            </a:r>
            <a:r>
              <a:rPr lang="cs-CZ" dirty="0" err="1" smtClean="0"/>
              <a:t>např.jednokanálová</a:t>
            </a:r>
            <a:r>
              <a:rPr lang="cs-CZ" dirty="0" smtClean="0"/>
              <a:t> Motorola)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a fámy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dstar.cz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xreflector.net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http://ircddb.net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</a:t>
            </a:r>
            <a:r>
              <a:rPr lang="cs-CZ" dirty="0" smtClean="0">
                <a:hlinkClick r:id="rId5"/>
              </a:rPr>
              <a:t>://en.wikipedia.org/wiki/D-STAR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4474840" cy="1143000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sz="2000" dirty="0" smtClean="0"/>
              <a:t>ok1mx@seznam.</a:t>
            </a:r>
            <a:r>
              <a:rPr lang="cs-CZ" sz="2000" dirty="0" err="1" smtClean="0"/>
              <a:t>cz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2001 – JARL – </a:t>
            </a:r>
            <a:r>
              <a:rPr lang="cs-CZ" dirty="0" smtClean="0"/>
              <a:t>cílem bylo vyvinout radioamatérský otevřený protokol pro přenos hlasu + dat (DV+DD)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2005 – první nekomerční SW a HW a vznik větší infrastruktury rozšiřující možnosti spojení. V počátcích bylo možné pouze cílené volaní mezi dvěma stanicemi přes síťovou infrastrukturu.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Postupem času vznikají další elementy infrastruktury (</a:t>
            </a:r>
            <a:r>
              <a:rPr lang="cs-CZ" dirty="0" err="1" smtClean="0"/>
              <a:t>ircddb</a:t>
            </a:r>
            <a:r>
              <a:rPr lang="cs-CZ" dirty="0" smtClean="0"/>
              <a:t>, REF, XREF, DCS, CCS) 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Některé větve ustrnuly, další se vyvíjejí.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a </a:t>
            </a:r>
            <a:r>
              <a:rPr lang="en-US" dirty="0" err="1" smtClean="0"/>
              <a:t>hitorie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 ČR – první převaděče </a:t>
            </a:r>
            <a:r>
              <a:rPr lang="cs-CZ" sz="2400" dirty="0" smtClean="0">
                <a:latin typeface="Arial Black" pitchFamily="34" charset="0"/>
              </a:rPr>
              <a:t>OK0HCS, OK0BRQ, OK0DSK</a:t>
            </a:r>
          </a:p>
          <a:p>
            <a:pPr>
              <a:buNone/>
            </a:pPr>
            <a:r>
              <a:rPr lang="cs-CZ" sz="2400" dirty="0" smtClean="0"/>
              <a:t>Provedení ICOM</a:t>
            </a: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a </a:t>
            </a:r>
            <a:r>
              <a:rPr lang="en-US" dirty="0" err="1" smtClean="0"/>
              <a:t>hitorie</a:t>
            </a:r>
            <a:endParaRPr lang="cs-CZ" dirty="0"/>
          </a:p>
        </p:txBody>
      </p:sp>
      <p:sp>
        <p:nvSpPr>
          <p:cNvPr id="34818" name="AutoShape 2" descr="http://www.g0hwc.com/images/repeater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0" name="Picture 4" descr="http://www.g0hwc.com/images/repeat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7048500" cy="1924051"/>
          </a:xfrm>
          <a:prstGeom prst="rect">
            <a:avLst/>
          </a:prstGeom>
          <a:noFill/>
        </p:spPr>
      </p:pic>
      <p:sp>
        <p:nvSpPr>
          <p:cNvPr id="8" name="Zástupný symbol pro text 1"/>
          <p:cNvSpPr txBox="1">
            <a:spLocks/>
          </p:cNvSpPr>
          <p:nvPr/>
        </p:nvSpPr>
        <p:spPr>
          <a:xfrm>
            <a:off x="609600" y="4653136"/>
            <a:ext cx="8229600" cy="162542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800" kern="0" dirty="0" smtClean="0">
                <a:solidFill>
                  <a:sysClr val="windowText" lastClr="000000"/>
                </a:solidFill>
              </a:rPr>
              <a:t>Cca 2009 - 2011 první pokusy s nasazením non-ICOM řešení –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800" kern="0" dirty="0" smtClean="0">
                <a:solidFill>
                  <a:sysClr val="windowText" lastClr="000000"/>
                </a:solidFill>
              </a:rPr>
              <a:t>G4KLX </a:t>
            </a:r>
            <a:r>
              <a:rPr lang="cs-CZ" sz="2800" kern="0" dirty="0" err="1" smtClean="0">
                <a:solidFill>
                  <a:sysClr val="windowText" lastClr="000000"/>
                </a:solidFill>
              </a:rPr>
              <a:t>opensource</a:t>
            </a:r>
            <a:r>
              <a:rPr lang="cs-CZ" sz="2800" kern="0" dirty="0" smtClean="0">
                <a:solidFill>
                  <a:sysClr val="windowText" lastClr="000000"/>
                </a:solidFill>
              </a:rPr>
              <a:t> SW+ dostupný HW = velmi levné řešení infrastruktury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 ČR nastává klasický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problém – co bylo dříve? Slepice či vejce – díky rozrůstající se infrastruktuře nárůst uživatelů.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 modulace – GMSK</a:t>
            </a:r>
          </a:p>
          <a:p>
            <a:r>
              <a:rPr lang="cs-CZ" dirty="0" smtClean="0"/>
              <a:t>Datový tok – 4800 bit/s (hlas - 3600bit/s, data 1200bit/s)</a:t>
            </a:r>
          </a:p>
          <a:p>
            <a:r>
              <a:rPr lang="cs-CZ" dirty="0" smtClean="0"/>
              <a:t>Hlasový </a:t>
            </a:r>
            <a:r>
              <a:rPr lang="cs-CZ" dirty="0" err="1" smtClean="0"/>
              <a:t>kodek</a:t>
            </a:r>
            <a:r>
              <a:rPr lang="cs-CZ" dirty="0" smtClean="0"/>
              <a:t> – DVSI -AMBE 2020</a:t>
            </a:r>
          </a:p>
          <a:p>
            <a:r>
              <a:rPr lang="cs-CZ" dirty="0" smtClean="0"/>
              <a:t>Kmitočtový zdvih – 6.25kHz</a:t>
            </a:r>
          </a:p>
          <a:p>
            <a:r>
              <a:rPr lang="cs-CZ" dirty="0" smtClean="0"/>
              <a:t>Frekvence: 2m, 70cm, KV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 možnosti - technický popis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FM převaděče umožňují pouze lokální spojení, propojení přes </a:t>
            </a:r>
            <a:r>
              <a:rPr lang="cs-CZ" dirty="0" err="1" smtClean="0"/>
              <a:t>echolink</a:t>
            </a:r>
            <a:r>
              <a:rPr lang="cs-CZ" dirty="0" smtClean="0"/>
              <a:t> snižuje kvalitu a není uživatelsky přívětivé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FM převaděčů je mnoho a najít někde stanici, která odpoví na výzvu je spíše náhoda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Dostupnost </a:t>
            </a:r>
            <a:r>
              <a:rPr lang="cs-CZ" dirty="0" err="1" smtClean="0"/>
              <a:t>ultralevných</a:t>
            </a:r>
            <a:r>
              <a:rPr lang="cs-CZ" dirty="0" smtClean="0"/>
              <a:t> FM TRX z Číny přitáhla mnoho nežádoucích nekoncesovaných živlů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 možnosti – proč D-STAR?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ázek 95" descr="cr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396536" cy="590761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Účel a možnosti – jak to funguje – reflektor </a:t>
            </a:r>
            <a:endParaRPr lang="cs-CZ" dirty="0"/>
          </a:p>
        </p:txBody>
      </p:sp>
      <p:pic>
        <p:nvPicPr>
          <p:cNvPr id="1026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10192"/>
            <a:ext cx="248841" cy="418808"/>
          </a:xfrm>
          <a:prstGeom prst="rect">
            <a:avLst/>
          </a:prstGeom>
          <a:noFill/>
        </p:spPr>
      </p:pic>
      <p:pic>
        <p:nvPicPr>
          <p:cNvPr id="6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248841" cy="418808"/>
          </a:xfrm>
          <a:prstGeom prst="rect">
            <a:avLst/>
          </a:prstGeom>
          <a:noFill/>
        </p:spPr>
      </p:pic>
      <p:pic>
        <p:nvPicPr>
          <p:cNvPr id="7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48841" cy="418808"/>
          </a:xfrm>
          <a:prstGeom prst="rect">
            <a:avLst/>
          </a:prstGeom>
          <a:noFill/>
        </p:spPr>
      </p:pic>
      <p:pic>
        <p:nvPicPr>
          <p:cNvPr id="8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48841" cy="418808"/>
          </a:xfrm>
          <a:prstGeom prst="rect">
            <a:avLst/>
          </a:prstGeom>
          <a:noFill/>
        </p:spPr>
      </p:pic>
      <p:pic>
        <p:nvPicPr>
          <p:cNvPr id="9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6"/>
            <a:ext cx="248841" cy="418808"/>
          </a:xfrm>
          <a:prstGeom prst="rect">
            <a:avLst/>
          </a:prstGeom>
          <a:noFill/>
        </p:spPr>
      </p:pic>
      <p:pic>
        <p:nvPicPr>
          <p:cNvPr id="10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157192"/>
            <a:ext cx="248841" cy="418808"/>
          </a:xfrm>
          <a:prstGeom prst="rect">
            <a:avLst/>
          </a:prstGeom>
          <a:noFill/>
        </p:spPr>
      </p:pic>
      <p:pic>
        <p:nvPicPr>
          <p:cNvPr id="11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25144"/>
            <a:ext cx="248841" cy="418808"/>
          </a:xfrm>
          <a:prstGeom prst="rect">
            <a:avLst/>
          </a:prstGeom>
          <a:noFill/>
        </p:spPr>
      </p:pic>
      <p:pic>
        <p:nvPicPr>
          <p:cNvPr id="12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05064"/>
            <a:ext cx="248841" cy="418808"/>
          </a:xfrm>
          <a:prstGeom prst="rect">
            <a:avLst/>
          </a:prstGeom>
          <a:noFill/>
        </p:spPr>
      </p:pic>
      <p:pic>
        <p:nvPicPr>
          <p:cNvPr id="13" name="Picture 2" descr="C:\Users\rse\AppData\Local\Microsoft\Windows\Temporary Internet Files\Content.IE5\0PLNW434\MC900349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81128"/>
            <a:ext cx="248841" cy="418808"/>
          </a:xfrm>
          <a:prstGeom prst="rect">
            <a:avLst/>
          </a:prstGeom>
          <a:noFill/>
        </p:spPr>
      </p:pic>
      <p:pic>
        <p:nvPicPr>
          <p:cNvPr id="1027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493553" cy="523161"/>
          </a:xfrm>
          <a:prstGeom prst="rect">
            <a:avLst/>
          </a:prstGeom>
          <a:noFill/>
        </p:spPr>
      </p:pic>
      <p:pic>
        <p:nvPicPr>
          <p:cNvPr id="15" name="Picture 3" descr="C:\Users\rse\AppData\Local\Microsoft\Windows\Temporary Internet Files\Content.IE5\ZJXU7QRO\MC9003562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653136"/>
            <a:ext cx="493553" cy="523161"/>
          </a:xfrm>
          <a:prstGeom prst="rect">
            <a:avLst/>
          </a:prstGeom>
          <a:noFill/>
        </p:spPr>
      </p:pic>
      <p:cxnSp>
        <p:nvCxnSpPr>
          <p:cNvPr id="17" name="Přímá spojovací šipka 16"/>
          <p:cNvCxnSpPr/>
          <p:nvPr/>
        </p:nvCxnSpPr>
        <p:spPr>
          <a:xfrm flipV="1">
            <a:off x="1259632" y="321297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8" name="Skupina 37"/>
          <p:cNvGrpSpPr/>
          <p:nvPr/>
        </p:nvGrpSpPr>
        <p:grpSpPr>
          <a:xfrm>
            <a:off x="4283968" y="1844824"/>
            <a:ext cx="1071736" cy="440432"/>
            <a:chOff x="4283968" y="1844824"/>
            <a:chExt cx="1071736" cy="440432"/>
          </a:xfrm>
        </p:grpSpPr>
        <p:cxnSp>
          <p:nvCxnSpPr>
            <p:cNvPr id="20" name="Přímá spojovací šipka 19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Přímá spojovací šipka 23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Přímá spojovací šipka 27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2699792" y="1700808"/>
            <a:ext cx="1071736" cy="440432"/>
            <a:chOff x="4283968" y="1844824"/>
            <a:chExt cx="1071736" cy="440432"/>
          </a:xfrm>
        </p:grpSpPr>
        <p:cxnSp>
          <p:nvCxnSpPr>
            <p:cNvPr id="40" name="Přímá spojovací šipka 39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Přímá spojovací šipka 40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Přímá spojovací šipka 41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Přímá spojovací šipka 42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Přímá spojovací šipka 44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Skupina 45"/>
          <p:cNvGrpSpPr/>
          <p:nvPr/>
        </p:nvGrpSpPr>
        <p:grpSpPr>
          <a:xfrm>
            <a:off x="7092280" y="3645024"/>
            <a:ext cx="1071736" cy="440432"/>
            <a:chOff x="4283968" y="1844824"/>
            <a:chExt cx="1071736" cy="440432"/>
          </a:xfrm>
        </p:grpSpPr>
        <p:cxnSp>
          <p:nvCxnSpPr>
            <p:cNvPr id="47" name="Přímá spojovací šipka 46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Přímá spojovací šipka 48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Přímá spojovací šipka 49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Přímá spojovací šipka 50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Přímá spojovací šipka 51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Skupina 52"/>
          <p:cNvGrpSpPr/>
          <p:nvPr/>
        </p:nvGrpSpPr>
        <p:grpSpPr>
          <a:xfrm>
            <a:off x="5868144" y="3208784"/>
            <a:ext cx="1071736" cy="440432"/>
            <a:chOff x="4283968" y="1844824"/>
            <a:chExt cx="1071736" cy="440432"/>
          </a:xfrm>
        </p:grpSpPr>
        <p:cxnSp>
          <p:nvCxnSpPr>
            <p:cNvPr id="54" name="Přímá spojovací šipka 53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Přímá spojovací šipka 54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Přímá spojovací šipka 56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Přímá spojovací šipka 57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Přímá spojovací šipka 58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Skupina 59"/>
          <p:cNvGrpSpPr/>
          <p:nvPr/>
        </p:nvGrpSpPr>
        <p:grpSpPr>
          <a:xfrm>
            <a:off x="3203848" y="3208784"/>
            <a:ext cx="1071736" cy="440432"/>
            <a:chOff x="4283968" y="1844824"/>
            <a:chExt cx="1071736" cy="440432"/>
          </a:xfrm>
        </p:grpSpPr>
        <p:cxnSp>
          <p:nvCxnSpPr>
            <p:cNvPr id="61" name="Přímá spojovací šipka 60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Přímá spojovací šipka 61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Přímá spojovací šipka 62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Přímá spojovací šipka 63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Přímá spojovací šipka 64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Přímá spojovací šipka 65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Skupina 66"/>
          <p:cNvGrpSpPr/>
          <p:nvPr/>
        </p:nvGrpSpPr>
        <p:grpSpPr>
          <a:xfrm>
            <a:off x="5652120" y="4725144"/>
            <a:ext cx="1071736" cy="440432"/>
            <a:chOff x="4283968" y="1844824"/>
            <a:chExt cx="1071736" cy="440432"/>
          </a:xfrm>
        </p:grpSpPr>
        <p:cxnSp>
          <p:nvCxnSpPr>
            <p:cNvPr id="68" name="Přímá spojovací šipka 67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Přímá spojovací šipka 68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Přímá spojovací šipka 69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Přímá spojovací šipka 70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Přímá spojovací šipka 71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Přímá spojovací šipka 72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Skupina 73"/>
          <p:cNvGrpSpPr/>
          <p:nvPr/>
        </p:nvGrpSpPr>
        <p:grpSpPr>
          <a:xfrm>
            <a:off x="1835696" y="4293096"/>
            <a:ext cx="1071736" cy="440432"/>
            <a:chOff x="4283968" y="1844824"/>
            <a:chExt cx="1071736" cy="440432"/>
          </a:xfrm>
        </p:grpSpPr>
        <p:cxnSp>
          <p:nvCxnSpPr>
            <p:cNvPr id="75" name="Přímá spojovací šipka 74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Přímá spojovací šipka 75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Přímá spojovací šipka 76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Přímá spojovací šipka 77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Přímá spojovací šipka 78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Přímá spojovací šipka 79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Skupina 80"/>
          <p:cNvGrpSpPr/>
          <p:nvPr/>
        </p:nvGrpSpPr>
        <p:grpSpPr>
          <a:xfrm>
            <a:off x="683568" y="4149080"/>
            <a:ext cx="1071736" cy="440432"/>
            <a:chOff x="4283968" y="1844824"/>
            <a:chExt cx="1071736" cy="440432"/>
          </a:xfrm>
        </p:grpSpPr>
        <p:cxnSp>
          <p:nvCxnSpPr>
            <p:cNvPr id="82" name="Přímá spojovací šipka 81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Přímá spojovací šipka 82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Přímá spojovací šipka 83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Přímá spojovací šipka 84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Přímá spojovací šipka 85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Přímá spojovací šipka 86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8" name="Skupina 87"/>
          <p:cNvGrpSpPr/>
          <p:nvPr/>
        </p:nvGrpSpPr>
        <p:grpSpPr>
          <a:xfrm>
            <a:off x="1403648" y="2492896"/>
            <a:ext cx="1071736" cy="440432"/>
            <a:chOff x="4283968" y="1844824"/>
            <a:chExt cx="1071736" cy="440432"/>
          </a:xfrm>
        </p:grpSpPr>
        <p:cxnSp>
          <p:nvCxnSpPr>
            <p:cNvPr id="89" name="Přímá spojovací šipka 88"/>
            <p:cNvCxnSpPr/>
            <p:nvPr/>
          </p:nvCxnSpPr>
          <p:spPr>
            <a:xfrm flipV="1">
              <a:off x="4932040" y="1916832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Přímá spojovací šipka 89"/>
            <p:cNvCxnSpPr/>
            <p:nvPr/>
          </p:nvCxnSpPr>
          <p:spPr>
            <a:xfrm flipV="1">
              <a:off x="5004048" y="2069232"/>
              <a:ext cx="296416" cy="135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Přímá spojovací šipka 90"/>
            <p:cNvCxnSpPr/>
            <p:nvPr/>
          </p:nvCxnSpPr>
          <p:spPr>
            <a:xfrm flipV="1">
              <a:off x="5004048" y="2276872"/>
              <a:ext cx="351656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Přímá spojovací šipka 91"/>
            <p:cNvCxnSpPr/>
            <p:nvPr/>
          </p:nvCxnSpPr>
          <p:spPr>
            <a:xfrm flipV="1">
              <a:off x="4788024" y="184482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Přímá spojovací šipka 92"/>
            <p:cNvCxnSpPr/>
            <p:nvPr/>
          </p:nvCxnSpPr>
          <p:spPr>
            <a:xfrm flipH="1" flipV="1">
              <a:off x="4499992" y="1916832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Přímá spojovací šipka 93"/>
            <p:cNvCxnSpPr/>
            <p:nvPr/>
          </p:nvCxnSpPr>
          <p:spPr>
            <a:xfrm flipH="1" flipV="1">
              <a:off x="4283968" y="213285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5" name="TextovéPole 94"/>
          <p:cNvSpPr txBox="1"/>
          <p:nvPr/>
        </p:nvSpPr>
        <p:spPr>
          <a:xfrm>
            <a:off x="0" y="638132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modul B – národní volací</a:t>
            </a:r>
            <a:endParaRPr lang="cs-CZ" dirty="0"/>
          </a:p>
        </p:txBody>
      </p:sp>
      <p:pic>
        <p:nvPicPr>
          <p:cNvPr id="1028" name="Picture 4" descr="C:\Users\rse\AppData\Local\Microsoft\Windows\Temporary Internet Files\Content.IE5\IVDZDX8W\MC90019743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69160"/>
            <a:ext cx="437776" cy="617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Účel a možnosti – aktuální</a:t>
            </a:r>
            <a:r>
              <a:rPr kumimoji="0" lang="cs-CZ" sz="3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stav DCS019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Obrázek 5" descr="DSTAR_ALL20_8_20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Účel a možnosti – aktuální</a:t>
            </a:r>
            <a:r>
              <a:rPr kumimoji="0" lang="cs-CZ" sz="3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stav DCS019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Obrázek 4" descr="DSTAR_ALL20_8_2013_b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804</Words>
  <Application>Microsoft Office PowerPoint</Application>
  <PresentationFormat>Předvádění na obrazovce (4:3)</PresentationFormat>
  <Paragraphs>277</Paragraphs>
  <Slides>28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DesignTemplate</vt:lpstr>
      <vt:lpstr>základní seznámení </vt:lpstr>
      <vt:lpstr>obsah</vt:lpstr>
      <vt:lpstr>Vznik a hitorie</vt:lpstr>
      <vt:lpstr>Vznik a hitorie</vt:lpstr>
      <vt:lpstr>Účel a možnosti - technický popis</vt:lpstr>
      <vt:lpstr>Účel a možnosti – proč D-STAR?</vt:lpstr>
      <vt:lpstr>Účel a možnosti – jak to funguje – reflektor </vt:lpstr>
      <vt:lpstr>Snímek 8</vt:lpstr>
      <vt:lpstr>Snímek 9</vt:lpstr>
      <vt:lpstr>Účel a možnosti – jak to funguje – reflektor </vt:lpstr>
      <vt:lpstr>Snímek 11</vt:lpstr>
      <vt:lpstr>Snímek 12</vt:lpstr>
      <vt:lpstr>Účel a možnosti – jak to funguje – reflektor Live monitor </vt:lpstr>
      <vt:lpstr>Účel a možnosti – možná budoucnost </vt:lpstr>
      <vt:lpstr>Účel a možnosti  –  CCS, CSR</vt:lpstr>
      <vt:lpstr>Účel a možnosti – přenos dat</vt:lpstr>
      <vt:lpstr>Účel a možnosti – přenos dat - APRS</vt:lpstr>
      <vt:lpstr>Trocha techniky – dělení infrastruktury</vt:lpstr>
      <vt:lpstr>HW + SW</vt:lpstr>
      <vt:lpstr>HW + SW – základní princip přenosu</vt:lpstr>
      <vt:lpstr>HW + SW – základní princip přenosu</vt:lpstr>
      <vt:lpstr>Na co si dát pozor a jak udělat první krok</vt:lpstr>
      <vt:lpstr>Na co si dát pozor a jak udělat první krok- chytáky</vt:lpstr>
      <vt:lpstr>HW + SW  infrastruktury</vt:lpstr>
      <vt:lpstr>Uživatelský HW a SW </vt:lpstr>
      <vt:lpstr>Uživatelský HW a SW  UP4DAR -Universal Platform for Digital Amateur Radio </vt:lpstr>
      <vt:lpstr>Mýty a fámy</vt:lpstr>
      <vt:lpstr>Děkuji za pozornost ok1mx@seznam.cz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2013-08-14T07:03:46Z</dcterms:created>
  <dcterms:modified xsi:type="dcterms:W3CDTF">2013-08-22T07:57:52Z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